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3" r:id="rId3"/>
    <p:sldId id="302" r:id="rId4"/>
    <p:sldId id="303" r:id="rId5"/>
    <p:sldId id="262" r:id="rId6"/>
    <p:sldId id="298" r:id="rId7"/>
    <p:sldId id="300" r:id="rId8"/>
    <p:sldId id="299" r:id="rId9"/>
    <p:sldId id="301" r:id="rId10"/>
    <p:sldId id="258" r:id="rId11"/>
    <p:sldId id="288" r:id="rId12"/>
    <p:sldId id="292" r:id="rId13"/>
    <p:sldId id="293" r:id="rId14"/>
    <p:sldId id="304" r:id="rId15"/>
    <p:sldId id="274" r:id="rId16"/>
    <p:sldId id="305" r:id="rId17"/>
    <p:sldId id="294" r:id="rId18"/>
    <p:sldId id="295" r:id="rId19"/>
    <p:sldId id="296" r:id="rId20"/>
    <p:sldId id="297" r:id="rId21"/>
    <p:sldId id="287" r:id="rId22"/>
    <p:sldId id="264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164"/>
  </p:normalViewPr>
  <p:slideViewPr>
    <p:cSldViewPr snapToGrid="0">
      <p:cViewPr>
        <p:scale>
          <a:sx n="117" d="100"/>
          <a:sy n="117" d="100"/>
        </p:scale>
        <p:origin x="904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FFC41-4283-1649-8AD9-F8F0C5CF42B5}" type="datetimeFigureOut">
              <a:rPr lang="en-CN" smtClean="0"/>
              <a:t>2025/8/25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D209C-9DD5-9748-A5B5-A83E5F5D70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57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F0072-B098-238F-D628-E62D716A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B1007-25A7-1060-E273-DB4F8467D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E728D-F7D6-1D91-8A3C-9CAE15118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63D0D-A070-FF81-48FB-4AF0A286E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35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618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5460-305C-6C42-DAF7-17586090B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2A2B7-8ABC-5176-82E9-02EC82A32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CC488-6B2E-8F87-C05F-AA5B0A926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23C0B-108E-808F-A3D3-00FCAB4C20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462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8AAC-47A4-B6FA-79A6-F92DE83E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05DEE-CF18-9F99-B942-75C27F38E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54F2B-7FFC-0D79-8898-2F2279474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Top_CR</a:t>
            </a:r>
            <a:r>
              <a:rPr lang="en-US" dirty="0"/>
              <a:t>: 123.241, Error: 4.22913</a:t>
            </a:r>
          </a:p>
          <a:p>
            <a:r>
              <a:rPr lang="en-US" dirty="0" err="1"/>
              <a:t>Top_VR</a:t>
            </a:r>
            <a:r>
              <a:rPr lang="en-US" dirty="0"/>
              <a:t>: 103.166, Error: 3.89985</a:t>
            </a:r>
          </a:p>
          <a:p>
            <a:r>
              <a:rPr lang="en-US" dirty="0"/>
              <a:t>, MC_CR: 168.225, Error: 6.00345</a:t>
            </a:r>
          </a:p>
          <a:p>
            <a:r>
              <a:rPr lang="en-US" dirty="0"/>
              <a:t>, MC_VR: 131.66, Error: 5.39455</a:t>
            </a:r>
          </a:p>
          <a:p>
            <a:r>
              <a:rPr lang="en-US" dirty="0"/>
              <a:t>, </a:t>
            </a:r>
            <a:r>
              <a:rPr lang="en-US" dirty="0" err="1"/>
              <a:t>purity_CR</a:t>
            </a:r>
            <a:r>
              <a:rPr lang="en-US" dirty="0"/>
              <a:t>: 0.732596</a:t>
            </a:r>
          </a:p>
          <a:p>
            <a:r>
              <a:rPr lang="en-US" dirty="0"/>
              <a:t>, </a:t>
            </a:r>
            <a:r>
              <a:rPr lang="en-US" dirty="0" err="1"/>
              <a:t>purity_VR</a:t>
            </a:r>
            <a:r>
              <a:rPr lang="en-US" dirty="0"/>
              <a:t>: 0.783579</a:t>
            </a:r>
          </a:p>
          <a:p>
            <a:endParaRPr lang="en-US" dirty="0"/>
          </a:p>
          <a:p>
            <a:r>
              <a:rPr lang="en-US" dirty="0"/>
              <a:t>Data_CR:137</a:t>
            </a:r>
          </a:p>
          <a:p>
            <a:r>
              <a:rPr lang="en-US" dirty="0"/>
              <a:t>Data_VR:120, SF:0.817986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F013C-9F58-0E06-DDB2-A259D8382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216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9396-65B2-7407-322A-E14BB4EA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B80DE-87EF-B88D-49D4-F48FB10B1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9E0B-BEB2-BC70-9598-E6A2E74C5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8523B-3658-F6BD-5E89-3AB2333B5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D209C-9DD5-9748-A5B5-A83E5F5D70DC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530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757F07-8A5E-DA65-981B-AA8DBF9FEFDE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CEA2AD-C69D-2E3A-3DAA-63FE1CEA6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7824191-1E59-87B9-DF46-8FEAF8CF7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32" y="904923"/>
            <a:ext cx="105156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Group Meeting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2C6BFBE-52DA-D588-1827-208BF0CD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0" y="2858827"/>
            <a:ext cx="5076970" cy="570174"/>
          </a:xfrm>
        </p:spPr>
        <p:txBody>
          <a:bodyPr>
            <a:normAutofit/>
          </a:bodyPr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CN" dirty="0"/>
              <a:t>Chengxin Liao</a:t>
            </a:r>
            <a:br>
              <a:rPr lang="en-CN" dirty="0"/>
            </a:br>
            <a:br>
              <a:rPr lang="en-CN" dirty="0"/>
            </a:br>
            <a:endParaRPr lang="en-C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4C70BF9-0F78-9F7E-05CC-9B6BA95E69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430" y="3491083"/>
            <a:ext cx="5245100" cy="1597025"/>
          </a:xfrm>
        </p:spPr>
        <p:txBody>
          <a:bodyPr/>
          <a:lstStyle>
            <a:lvl1pPr marL="0" indent="0">
              <a:buNone/>
              <a:defRPr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CN" dirty="0"/>
              <a:t>Institute of High Energy Physics</a:t>
            </a:r>
            <a:br>
              <a:rPr lang="en-CN" dirty="0"/>
            </a:br>
            <a:r>
              <a:rPr lang="en-CN" dirty="0"/>
              <a:t>Chinese Academy of Science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Date &amp; Time</a:t>
            </a:r>
          </a:p>
        </p:txBody>
      </p:sp>
      <p:pic>
        <p:nvPicPr>
          <p:cNvPr id="33" name="Picture 32" descr="A black and white logo&#10;&#10;Description automatically generated">
            <a:extLst>
              <a:ext uri="{FF2B5EF4-FFF2-40B4-BE49-F238E27FC236}">
                <a16:creationId xmlns:a16="http://schemas.microsoft.com/office/drawing/2014/main" id="{B8698AAD-0F8C-33CB-3C00-C8B9499CDF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F6820C50-DC99-4A45-4690-94625861A9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4BCB38C-F5A6-FA47-8452-37A5865AE35A}" type="datetime4">
              <a:rPr lang="en-US" smtClean="0"/>
              <a:t>August 25, 2025</a:t>
            </a:fld>
            <a:endParaRPr lang="en-CN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08747F1-3666-8517-E733-2875CF9ECBB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04108E5-2E4C-49F2-C811-6262D8AD38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  <p:pic>
        <p:nvPicPr>
          <p:cNvPr id="9" name="Picture 8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588917CF-63EF-E36A-E633-4E00EBED84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8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3817-E7BA-B25D-A9D2-D6E0A90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15706-68D0-8A09-A011-B3F534C2C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6A10B-3E2E-51EE-024D-A3EF4DC1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029-112B-5A4D-8920-B192D0E0E7C5}" type="datetime4">
              <a:rPr lang="en-US" smtClean="0"/>
              <a:t>August 25,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0EDC-F004-6CC8-517E-1971A10E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9D91-65FD-620B-00F3-BFEC2545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735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C2462-7CEE-6A8B-EE78-9B63685CA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8FAA5-3103-5ED1-1535-53F3B2E9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53FF-E050-C139-4B54-6EE9A882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4A4C2-C669-FE42-8B16-7BB2FD421DAA}" type="datetime4">
              <a:rPr lang="en-US" smtClean="0"/>
              <a:t>August 25,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633A-B409-F255-DEC7-2618624A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F284-46EC-3631-BC66-CB165955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064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2A5AD-5CEF-20D9-9D6A-5019971BF4D2}"/>
              </a:ext>
            </a:extLst>
          </p:cNvPr>
          <p:cNvCxnSpPr>
            <a:cxnSpLocks/>
          </p:cNvCxnSpPr>
          <p:nvPr userDrawn="1"/>
        </p:nvCxnSpPr>
        <p:spPr>
          <a:xfrm>
            <a:off x="548640" y="901337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A9B2C92-FF71-9D53-50A6-7AC99C25B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17874" y="282247"/>
            <a:ext cx="2939139" cy="465605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1001E9-53EC-7572-2ECF-3A15D490E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312419"/>
            <a:ext cx="6374674" cy="469486"/>
          </a:xfr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CN" dirty="0"/>
              <a:t>HEADER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28E009-4949-B87F-CBD0-FDBF455DEE39}"/>
              </a:ext>
            </a:extLst>
          </p:cNvPr>
          <p:cNvCxnSpPr>
            <a:cxnSpLocks/>
          </p:cNvCxnSpPr>
          <p:nvPr userDrawn="1"/>
        </p:nvCxnSpPr>
        <p:spPr>
          <a:xfrm>
            <a:off x="548640" y="6239693"/>
            <a:ext cx="10964091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4010165D-7887-B8EB-F86C-7445165AB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80BD51B2-7897-15A0-5A9D-62C5C4DEBC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Group Meeting</a:t>
            </a:r>
            <a:endParaRPr lang="en-CN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82981A93-4979-EF0A-6259-1AD7B1CA3E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1872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08F616-9DB0-DF48-7D80-99C34C7832E2}"/>
              </a:ext>
            </a:extLst>
          </p:cNvPr>
          <p:cNvSpPr/>
          <p:nvPr userDrawn="1"/>
        </p:nvSpPr>
        <p:spPr>
          <a:xfrm>
            <a:off x="-144162" y="-190391"/>
            <a:ext cx="12480324" cy="70680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2DB376-429D-0734-CF97-EFD88E6EA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6893658" y="169630"/>
            <a:ext cx="3574664" cy="579675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DC77CA2-A80E-72D0-8E6E-F750263AB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10657280" y="169630"/>
            <a:ext cx="1393040" cy="579675"/>
          </a:xfrm>
          <a:prstGeom prst="rect">
            <a:avLst/>
          </a:prstGeom>
        </p:spPr>
      </p:pic>
      <p:pic>
        <p:nvPicPr>
          <p:cNvPr id="10" name="Picture 9" descr="A black and white drawing of a train&#10;&#10;Description automatically generated">
            <a:extLst>
              <a:ext uri="{FF2B5EF4-FFF2-40B4-BE49-F238E27FC236}">
                <a16:creationId xmlns:a16="http://schemas.microsoft.com/office/drawing/2014/main" id="{492C8308-84D1-9821-4885-C2A0567593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08122" y="2757901"/>
            <a:ext cx="6179660" cy="411977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12" name="Title 16">
            <a:extLst>
              <a:ext uri="{FF2B5EF4-FFF2-40B4-BE49-F238E27FC236}">
                <a16:creationId xmlns:a16="http://schemas.microsoft.com/office/drawing/2014/main" id="{40C63CBB-922E-24BB-CE4E-B5D02B28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932" y="2103437"/>
            <a:ext cx="10515600" cy="1325563"/>
          </a:xfrm>
        </p:spPr>
        <p:txBody>
          <a:bodyPr>
            <a:normAutofit/>
          </a:bodyPr>
          <a:lstStyle>
            <a:lvl1pPr>
              <a:defRPr sz="72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2673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8CA-EEB5-48B4-08F0-FBE4416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77B6-9820-22A7-25AF-EA7C2CDAD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9FA0AE-6A89-FCC9-9C28-90A9FA7C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ACDA3-B4F9-6F49-DD06-B696E7DA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3B1C-DCA8-C249-B83F-DD21E930E4F3}" type="datetime4">
              <a:rPr lang="en-US" smtClean="0"/>
              <a:t>August 25,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91996-55A8-19BD-A773-62802967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4DE8-210D-7317-36A7-74C1D5E4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851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2FF-BAE6-A272-3D5C-8DB44DAD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540AA-1333-B2EF-1B8C-3CEDE27B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39B5E-0165-8E84-73B8-14863917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261DE-B274-E8E2-64FD-14F04E804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9A9F3-0699-9FD3-F632-7A9F396060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9C9B-7CB1-9A51-DF25-402A87F6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C0FD-5273-E541-B11E-459696769F2C}" type="datetime4">
              <a:rPr lang="en-US" smtClean="0"/>
              <a:t>August 25, 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712AA-E9AD-04A6-19CF-26B160F6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9577D-50B2-034B-C913-ADDAE440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476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3C5E-F0E1-A617-7949-14B1C61B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E7307-DF3A-0F5F-2A26-98096B28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8BC2E-A565-074C-B622-815D3488899C}" type="datetime4">
              <a:rPr lang="en-US" smtClean="0"/>
              <a:t>August 25, 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2EDDC-4FFB-26F8-94E8-67401A3C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90829-7DD1-3B46-411A-9EB88853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121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3193-312F-A4D5-8EA9-7FC85477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78AB-967D-214E-AE9E-FCBF4ADFCADD}" type="datetime4">
              <a:rPr lang="en-US" smtClean="0"/>
              <a:t>August 25, 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FFEE6-184F-F9C6-E032-D9A46988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9077C-B805-ADB7-05A0-1A6A0FB2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486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D540-52F6-616B-C19A-50CEAC96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D85FF-AC8B-4088-2B42-6A51C0B3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F758-0D8C-7F10-57DB-19CA683D8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B6E11-55AB-E626-073B-E58BE11A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E0B1-BB7F-A140-8D5B-431D75240D15}" type="datetime4">
              <a:rPr lang="en-US" smtClean="0"/>
              <a:t>August 25,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DA0E-347C-B51A-0AC4-DCEF469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78A0-A832-3B3E-B402-7F8070C4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959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42AA-B798-0EE2-C845-B568F2E6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B6B5B-321E-7193-412A-1D69752A1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4687-5CDD-EECB-F409-F83B7D262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C0D58-2C33-598B-CD1E-B8CF4C03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0BE-5B0A-AE4D-87AA-42025EC5A76E}" type="datetime4">
              <a:rPr lang="en-US" smtClean="0"/>
              <a:t>August 25, 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70B91-9861-18D9-A13C-E18F8CC2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F7DB-A054-6A8C-0967-CF3F166E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52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F5C48-A4CC-0E76-C106-CF486CBF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47AC-BBA0-CE3A-E3C4-AEDD9A667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5A6A8-73A5-0CFD-7027-5609E3A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E6148-B7AF-2E47-AAF8-76C58E4FA55F}" type="datetime4">
              <a:rPr lang="en-US" smtClean="0"/>
              <a:t>August 25, 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96C17-B89C-A2A8-B4F1-9AE390BB5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Meeting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07B89-54D2-80D8-71FE-ED535F20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E5D09-D0CD-3B41-8B56-2E7897C824A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7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0.png"/><Relationship Id="rId7" Type="http://schemas.openxmlformats.org/officeDocument/2006/relationships/image" Target="../media/image73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80.png"/><Relationship Id="rId10" Type="http://schemas.openxmlformats.org/officeDocument/2006/relationships/image" Target="../media/image76.png"/><Relationship Id="rId4" Type="http://schemas.openxmlformats.org/officeDocument/2006/relationships/image" Target="../media/image6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71.emf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11" Type="http://schemas.openxmlformats.org/officeDocument/2006/relationships/image" Target="../media/image73.png"/><Relationship Id="rId5" Type="http://schemas.openxmlformats.org/officeDocument/2006/relationships/image" Target="../media/image78.emf"/><Relationship Id="rId10" Type="http://schemas.openxmlformats.org/officeDocument/2006/relationships/image" Target="../media/image130.png"/><Relationship Id="rId4" Type="http://schemas.openxmlformats.org/officeDocument/2006/relationships/image" Target="../media/image77.emf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B8AB-71D4-83E2-32BD-03B7D67B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IHEP SUSY Group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8274-DB8E-402E-06F9-3A742DD5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Chengxin Liao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BB195-5DDD-780B-6DBF-5FBA405B5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430" y="3491083"/>
            <a:ext cx="5245100" cy="1995317"/>
          </a:xfrm>
        </p:spPr>
        <p:txBody>
          <a:bodyPr>
            <a:normAutofit/>
          </a:bodyPr>
          <a:lstStyle/>
          <a:p>
            <a:r>
              <a:rPr lang="en-CN" b="1" i="0" dirty="0">
                <a:cs typeface="Times New Roman" panose="02020603050405020304" pitchFamily="18" charset="0"/>
              </a:rPr>
              <a:t>Institute of High Energy Physics</a:t>
            </a:r>
            <a:br>
              <a:rPr lang="en-CN" b="1" i="0" dirty="0">
                <a:cs typeface="Times New Roman" panose="02020603050405020304" pitchFamily="18" charset="0"/>
              </a:rPr>
            </a:br>
            <a:r>
              <a:rPr lang="en-CN" b="1" i="0" dirty="0">
                <a:cs typeface="Times New Roman" panose="02020603050405020304" pitchFamily="18" charset="0"/>
              </a:rPr>
              <a:t>Chinese Academy of Sciences</a:t>
            </a:r>
            <a:br>
              <a:rPr lang="en-CN" dirty="0"/>
            </a:br>
            <a:br>
              <a:rPr lang="en-CN" dirty="0"/>
            </a:br>
            <a:r>
              <a:rPr lang="en-CN" dirty="0"/>
              <a:t>Aug 21, 2025</a:t>
            </a:r>
            <a:endParaRPr lang="en-CN" i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62C46-B54A-D5D2-03D9-BDECEB945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Pre-Selection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02EAF-C601-49EC-278D-D4B80C9B55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18B28-4F87-21C0-AD93-D2344A4E12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24A6-45FC-6389-618A-894CA1C7FD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10</a:t>
            </a:fld>
            <a:endParaRPr lang="en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76C54F-7612-5E43-A09F-9237296282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573129"/>
              </p:ext>
            </p:extLst>
          </p:nvPr>
        </p:nvGraphicFramePr>
        <p:xfrm>
          <a:off x="838200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HH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2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0 base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56398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hadronic-hadronic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597716"/>
                  </a:ext>
                </a:extLst>
              </a:tr>
            </a:tbl>
          </a:graphicData>
        </a:graphic>
      </p:graphicFrame>
      <p:graphicFrame>
        <p:nvGraphicFramePr>
          <p:cNvPr id="8" name="表格 5">
            <a:extLst>
              <a:ext uri="{FF2B5EF4-FFF2-40B4-BE49-F238E27FC236}">
                <a16:creationId xmlns:a16="http://schemas.microsoft.com/office/drawing/2014/main" id="{AD5536EF-2CF9-49AB-55DE-E75BA96776D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7716876"/>
              </p:ext>
            </p:extLst>
          </p:nvPr>
        </p:nvGraphicFramePr>
        <p:xfrm>
          <a:off x="5984807" y="1297459"/>
          <a:ext cx="5013439" cy="38312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013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dirty="0">
                          <a:solidFill>
                            <a:schemeClr val="tx2"/>
                          </a:solidFill>
                          <a:sym typeface="+mn-ea"/>
                        </a:rPr>
                        <a:t>LH Pre-selection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&gt;= 1 medium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taus</a:t>
                      </a:r>
                      <a:endParaRPr lang="en-US" altLang="zh-CN" sz="1800" dirty="0">
                        <a:solidFill>
                          <a:schemeClr val="tx2"/>
                        </a:solidFill>
                        <a:sym typeface="+mn-ea"/>
                      </a:endParaRP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6243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 base lepton, 1 signal lepton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16260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MET ≥ 200; pass MET trigger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1≤nJet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Opposite-sign lepton-hadronic tau pair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bveto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jet pt&gt;100 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6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&lt;= 40 GeV || </a:t>
                      </a:r>
                      <a:r>
                        <a:rPr lang="en-US" altLang="zh-CN" sz="1800" dirty="0" err="1">
                          <a:solidFill>
                            <a:schemeClr val="tx2"/>
                          </a:solidFill>
                          <a:sym typeface="+mn-ea"/>
                        </a:rPr>
                        <a:t>Mtt_reco</a:t>
                      </a:r>
                      <a:r>
                        <a:rPr lang="en-US" altLang="zh-CN" sz="1800" dirty="0">
                          <a:solidFill>
                            <a:schemeClr val="tx2"/>
                          </a:solidFill>
                          <a:sym typeface="+mn-ea"/>
                        </a:rPr>
                        <a:t> &gt;= 130GeV</a:t>
                      </a:r>
                    </a:p>
                  </a:txBody>
                  <a:tcPr marL="137068" marR="137068" marT="68534" marB="685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1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6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DE57-95D3-31DE-2C20-818E076F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E8113-DCA6-CAD0-A991-3D8F83A42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9C1FB-2D6D-7757-3D24-A84007771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51BA2-415B-45A3-CE70-4616003EDE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A32EF-5823-29A7-3227-006DB99038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11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4E45C-E4D2-10F5-9953-8E068B8F3F56}"/>
              </a:ext>
            </a:extLst>
          </p:cNvPr>
          <p:cNvSpPr txBox="1"/>
          <p:nvPr/>
        </p:nvSpPr>
        <p:spPr>
          <a:xfrm>
            <a:off x="0" y="1311304"/>
            <a:ext cx="4747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1.0</a:t>
            </a:r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-0.3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-0.3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</a:t>
            </a:r>
            <a:endParaRPr lang="en-CN" sz="2400" dirty="0"/>
          </a:p>
        </p:txBody>
      </p:sp>
      <p:pic>
        <p:nvPicPr>
          <p:cNvPr id="8" name="Picture 7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A1E81E7C-8FE4-D0A4-A56F-17E04882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16216"/>
            <a:ext cx="9941191" cy="1320509"/>
          </a:xfrm>
          <a:prstGeom prst="rect">
            <a:avLst/>
          </a:prstGeom>
        </p:spPr>
      </p:pic>
      <p:pic>
        <p:nvPicPr>
          <p:cNvPr id="10" name="Picture 9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060CC32-7483-F832-5B0A-98EA40EE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311304"/>
            <a:ext cx="3670300" cy="264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EE566D-F4CC-F819-CA5F-74634D710FF6}"/>
              </a:ext>
            </a:extLst>
          </p:cNvPr>
          <p:cNvSpPr txBox="1"/>
          <p:nvPr/>
        </p:nvSpPr>
        <p:spPr>
          <a:xfrm>
            <a:off x="7787875" y="4146884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41BC455C-1E5C-536B-0D36-7D30AB741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1311304"/>
            <a:ext cx="3670300" cy="2521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FC173B-0BBE-2CAA-3991-F49FC25D03F7}"/>
              </a:ext>
            </a:extLst>
          </p:cNvPr>
          <p:cNvSpPr txBox="1"/>
          <p:nvPr/>
        </p:nvSpPr>
        <p:spPr>
          <a:xfrm>
            <a:off x="10988708" y="4134840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22" name="Picture 21" descr="A black and white image of a ruler&#10;&#10;AI-generated content may be incorrect.">
            <a:extLst>
              <a:ext uri="{FF2B5EF4-FFF2-40B4-BE49-F238E27FC236}">
                <a16:creationId xmlns:a16="http://schemas.microsoft.com/office/drawing/2014/main" id="{0847B691-7DA1-1DF9-8B60-58AB1F051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3624197"/>
            <a:ext cx="3670300" cy="522687"/>
          </a:xfrm>
          <a:prstGeom prst="rect">
            <a:avLst/>
          </a:prstGeom>
        </p:spPr>
      </p:pic>
      <p:pic>
        <p:nvPicPr>
          <p:cNvPr id="24" name="Picture 23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93B59E9D-470F-BBB0-E573-91F39A4AC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031" y="3624198"/>
            <a:ext cx="3692969" cy="5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BBEE-F8C8-1858-ACF9-D2F4B8E8A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632A5-3662-6304-565A-658742322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HH channel: Z bkg estimation(run3)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5EE20-B41B-C469-EFFD-75B8058AFA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16BE0-27DC-88B0-EFC6-AD81587F78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71030-68BD-46EB-912F-705C2373F3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9E5D7-E1DB-F734-8FB3-35F04EED6CFB}"/>
              </a:ext>
            </a:extLst>
          </p:cNvPr>
          <p:cNvSpPr txBox="1"/>
          <p:nvPr/>
        </p:nvSpPr>
        <p:spPr>
          <a:xfrm>
            <a:off x="0" y="1311304"/>
            <a:ext cx="4747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1.0</a:t>
            </a:r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-0.3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-0.3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58B94-25F9-52B2-62E3-E3F9B9B6CB50}"/>
              </a:ext>
            </a:extLst>
          </p:cNvPr>
          <p:cNvSpPr txBox="1"/>
          <p:nvPr/>
        </p:nvSpPr>
        <p:spPr>
          <a:xfrm>
            <a:off x="7861300" y="3715613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FBD5B-14DA-9B8A-B37B-B7CF01057615}"/>
              </a:ext>
            </a:extLst>
          </p:cNvPr>
          <p:cNvSpPr txBox="1"/>
          <p:nvPr/>
        </p:nvSpPr>
        <p:spPr>
          <a:xfrm>
            <a:off x="11075846" y="3715613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13" name="Picture 12" descr="A diagram of a graph&#10;&#10;AI-generated content may be incorrect.">
            <a:extLst>
              <a:ext uri="{FF2B5EF4-FFF2-40B4-BE49-F238E27FC236}">
                <a16:creationId xmlns:a16="http://schemas.microsoft.com/office/drawing/2014/main" id="{81B2D00F-0FF6-9912-DD13-93096A7A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15" y="1058582"/>
            <a:ext cx="3503533" cy="2496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E4F453-B396-E36B-AE0C-74894465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14" y="3218851"/>
            <a:ext cx="3503533" cy="482489"/>
          </a:xfrm>
          <a:prstGeom prst="rect">
            <a:avLst/>
          </a:prstGeom>
        </p:spPr>
      </p:pic>
      <p:pic>
        <p:nvPicPr>
          <p:cNvPr id="19" name="Picture 1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AAF38840-D769-475A-39A4-1AC1C1C4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93" y="1058582"/>
            <a:ext cx="3511328" cy="2496335"/>
          </a:xfrm>
          <a:prstGeom prst="rect">
            <a:avLst/>
          </a:prstGeom>
        </p:spPr>
      </p:pic>
      <p:pic>
        <p:nvPicPr>
          <p:cNvPr id="21" name="Picture 20" descr="A graph showing the number of numbers&#10;&#10;AI-generated content may be incorrect.">
            <a:extLst>
              <a:ext uri="{FF2B5EF4-FFF2-40B4-BE49-F238E27FC236}">
                <a16:creationId xmlns:a16="http://schemas.microsoft.com/office/drawing/2014/main" id="{88D1EA2B-AB8E-F9DB-5750-C14D5222E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292" y="3224491"/>
            <a:ext cx="3503533" cy="52635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FE80BC-111B-1286-07CE-8CAC5B24C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9" y="4487788"/>
            <a:ext cx="10595905" cy="14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4FB93-69DA-DD88-DE30-035A9000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FBE42A-83FC-6048-9337-4C9D4AE00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0ED2-F1D1-28EC-6F7F-18528D7E4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20CA2-89DD-4C00-DC61-CF86849D51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1E35C-E64A-9683-2968-F01B6ACC5D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13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6ED54-5614-348B-4DC4-CF537B80BCF1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6ED54-5614-348B-4DC4-CF537B80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FC5AB59B-AF96-C5CE-B830-81DA65B9B359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DE087-3A2F-0DDD-DF98-BA2581D8FAC5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CF292-847A-B4A7-DEE0-9CACF09870E9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D82E0-A591-580F-5577-CE5C9291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" y="4459395"/>
            <a:ext cx="10195514" cy="1407159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8532C8D-D483-DF33-42FD-7B073378C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204" y="991099"/>
            <a:ext cx="3098144" cy="2232486"/>
          </a:xfrm>
          <a:prstGeom prst="rect">
            <a:avLst/>
          </a:prstGeom>
        </p:spPr>
      </p:pic>
      <p:pic>
        <p:nvPicPr>
          <p:cNvPr id="17" name="Picture 16" descr="A graph with numbers and arrows&#10;&#10;AI-generated content may be incorrect.">
            <a:extLst>
              <a:ext uri="{FF2B5EF4-FFF2-40B4-BE49-F238E27FC236}">
                <a16:creationId xmlns:a16="http://schemas.microsoft.com/office/drawing/2014/main" id="{9AC626D5-1A9F-458A-3F9C-CF0D2366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204" y="2926036"/>
            <a:ext cx="3098144" cy="595098"/>
          </a:xfrm>
          <a:prstGeom prst="rect">
            <a:avLst/>
          </a:prstGeom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054C67E-A2AE-F9B5-C940-7DAB476CC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7348" y="975202"/>
            <a:ext cx="2861782" cy="2042329"/>
          </a:xfrm>
          <a:prstGeom prst="rect">
            <a:avLst/>
          </a:prstGeom>
        </p:spPr>
      </p:pic>
      <p:pic>
        <p:nvPicPr>
          <p:cNvPr id="23" name="Picture 2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E159D687-493B-4D45-7706-EB881FD3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349" y="2737330"/>
            <a:ext cx="2861782" cy="570691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48CC95EB-DA57-22DC-0A55-BAA7936394AC}"/>
              </a:ext>
            </a:extLst>
          </p:cNvPr>
          <p:cNvSpPr/>
          <p:nvPr/>
        </p:nvSpPr>
        <p:spPr>
          <a:xfrm rot="19630010">
            <a:off x="2238222" y="4124188"/>
            <a:ext cx="388430" cy="853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0FADDB-756E-801D-BCA7-472EDD2B99C1}"/>
              </a:ext>
            </a:extLst>
          </p:cNvPr>
          <p:cNvSpPr txBox="1"/>
          <p:nvPr/>
        </p:nvSpPr>
        <p:spPr>
          <a:xfrm>
            <a:off x="1811620" y="3805599"/>
            <a:ext cx="29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rong label, should be 00_02</a:t>
            </a:r>
          </a:p>
        </p:txBody>
      </p:sp>
    </p:spTree>
    <p:extLst>
      <p:ext uri="{BB962C8B-B14F-4D97-AF65-F5344CB8AC3E}">
        <p14:creationId xmlns:p14="http://schemas.microsoft.com/office/powerpoint/2010/main" val="16678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9AE9C-9435-0FDA-29D0-2177D4954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40360-6882-A2F2-4521-58D2F5F611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EC692-46B5-A0D1-D8A6-E3F3ACAB03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D699A-2232-A7E8-BEE6-3596A9DF4A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14</a:t>
            </a:fld>
            <a:endParaRPr lang="en-CN" dirty="0"/>
          </a:p>
        </p:txBody>
      </p:sp>
      <p:pic>
        <p:nvPicPr>
          <p:cNvPr id="6" name="Picture 5" descr="A table with numbers and a few black text&#10;&#10;AI-generated content may be incorrect.">
            <a:extLst>
              <a:ext uri="{FF2B5EF4-FFF2-40B4-BE49-F238E27FC236}">
                <a16:creationId xmlns:a16="http://schemas.microsoft.com/office/drawing/2014/main" id="{156E38DA-2722-173A-2794-406FA267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5" y="1593849"/>
            <a:ext cx="9695192" cy="352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A8A50-C563-D54A-A2CD-CDB1C7CA76F8}"/>
              </a:ext>
            </a:extLst>
          </p:cNvPr>
          <p:cNvSpPr txBox="1"/>
          <p:nvPr/>
        </p:nvSpPr>
        <p:spPr>
          <a:xfrm>
            <a:off x="9982200" y="223157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0E781-45D5-2728-E11D-659D971306AA}"/>
              </a:ext>
            </a:extLst>
          </p:cNvPr>
          <p:cNvSpPr txBox="1"/>
          <p:nvPr/>
        </p:nvSpPr>
        <p:spPr>
          <a:xfrm>
            <a:off x="9982199" y="298672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B25A7-F053-8E90-ABE4-0D4C28222953}"/>
              </a:ext>
            </a:extLst>
          </p:cNvPr>
          <p:cNvSpPr txBox="1"/>
          <p:nvPr/>
        </p:nvSpPr>
        <p:spPr>
          <a:xfrm>
            <a:off x="9997033" y="368316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-0.6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A5794-B8AD-F179-B02D-BBB8451D9D39}"/>
              </a:ext>
            </a:extLst>
          </p:cNvPr>
          <p:cNvSpPr txBox="1"/>
          <p:nvPr/>
        </p:nvSpPr>
        <p:spPr>
          <a:xfrm>
            <a:off x="9977069" y="440947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-0.5</a:t>
            </a:r>
          </a:p>
        </p:txBody>
      </p:sp>
    </p:spTree>
    <p:extLst>
      <p:ext uri="{BB962C8B-B14F-4D97-AF65-F5344CB8AC3E}">
        <p14:creationId xmlns:p14="http://schemas.microsoft.com/office/powerpoint/2010/main" val="82363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1178F1-15AD-9079-3C0E-EAE6F1CA3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BDE54-0F10-0C85-364C-3A2F8F76DD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EABC9-540D-66DA-420D-615C06AD8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D1A56-D7D7-A4FA-028D-E1F4B82D5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15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150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AC8AC6-BE49-7A98-816B-2333CB27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2D2D4F-C30E-92A9-FD07-262A0D88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" y="4584442"/>
            <a:ext cx="10566258" cy="1415005"/>
          </a:xfrm>
          <a:prstGeom prst="rect">
            <a:avLst/>
          </a:prstGeom>
        </p:spPr>
      </p:pic>
      <p:pic>
        <p:nvPicPr>
          <p:cNvPr id="28" name="Picture 2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9351A0E-105F-038E-34D8-F585D450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33" y="1360006"/>
            <a:ext cx="3378967" cy="2432433"/>
          </a:xfrm>
          <a:prstGeom prst="rect">
            <a:avLst/>
          </a:prstGeom>
        </p:spPr>
      </p:pic>
      <p:pic>
        <p:nvPicPr>
          <p:cNvPr id="30" name="Picture 29" descr="A graph showing numbers and a number&#10;&#10;AI-generated content may be incorrect.">
            <a:extLst>
              <a:ext uri="{FF2B5EF4-FFF2-40B4-BE49-F238E27FC236}">
                <a16:creationId xmlns:a16="http://schemas.microsoft.com/office/drawing/2014/main" id="{F5A2DCD5-AD66-E9B4-560C-068B0378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433" y="3496706"/>
            <a:ext cx="3378968" cy="652636"/>
          </a:xfrm>
          <a:prstGeom prst="rect">
            <a:avLst/>
          </a:prstGeom>
        </p:spPr>
      </p:pic>
      <p:pic>
        <p:nvPicPr>
          <p:cNvPr id="32" name="Picture 3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761001A9-0DC1-791A-C7BB-C1BD0651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386" y="1360005"/>
            <a:ext cx="3391628" cy="2432433"/>
          </a:xfrm>
          <a:prstGeom prst="rect">
            <a:avLst/>
          </a:prstGeom>
        </p:spPr>
      </p:pic>
      <p:pic>
        <p:nvPicPr>
          <p:cNvPr id="34" name="Picture 33" descr="A graph of numbers and a line&#10;&#10;AI-generated content may be incorrect.">
            <a:extLst>
              <a:ext uri="{FF2B5EF4-FFF2-40B4-BE49-F238E27FC236}">
                <a16:creationId xmlns:a16="http://schemas.microsoft.com/office/drawing/2014/main" id="{7953BD0A-1FC8-EF67-0594-37D3E1B8B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385" y="3496706"/>
            <a:ext cx="3391629" cy="6867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0662F3-EEEC-10F3-3CD7-F391DCD5CEA8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</a:t>
            </a:r>
            <a:r>
              <a:rPr lang="en-US" sz="2400" dirty="0"/>
              <a:t>8</a:t>
            </a:r>
            <a:endParaRPr lang="en-CN" sz="2400" dirty="0"/>
          </a:p>
          <a:p>
            <a:r>
              <a:rPr lang="en-CN" sz="2400" dirty="0"/>
              <a:t>VR: -0.</a:t>
            </a:r>
            <a:r>
              <a:rPr lang="en-US" sz="2400" dirty="0"/>
              <a:t>8</a:t>
            </a:r>
            <a:r>
              <a:rPr lang="en-CN" sz="2400" dirty="0"/>
              <a:t> &lt; C1N2 score &lt; 1.0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23FC42A-8C91-2256-1657-1D1BCFBD5030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3A6F06-BA37-582E-1D02-EE095A0D4710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</p:spTree>
    <p:extLst>
      <p:ext uri="{BB962C8B-B14F-4D97-AF65-F5344CB8AC3E}">
        <p14:creationId xmlns:p14="http://schemas.microsoft.com/office/powerpoint/2010/main" val="206850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5CE117-CBAE-899F-0AA8-59302A0B9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6C32A-0B7A-159D-14FC-C1C5C5B81F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F45AA-3E6D-BA58-C7C4-4E7CAEA647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2BD40-3310-289B-22C4-A9D2B18040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16</a:t>
            </a:fld>
            <a:endParaRPr lang="en-CN" dirty="0"/>
          </a:p>
        </p:txBody>
      </p:sp>
      <p:pic>
        <p:nvPicPr>
          <p:cNvPr id="7" name="Picture 6" descr="A table with numbers and a number of other numbers&#10;&#10;AI-generated content may be incorrect.">
            <a:extLst>
              <a:ext uri="{FF2B5EF4-FFF2-40B4-BE49-F238E27FC236}">
                <a16:creationId xmlns:a16="http://schemas.microsoft.com/office/drawing/2014/main" id="{99BFCA3F-AD8D-2C5F-CCB4-20168FD2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1624775"/>
            <a:ext cx="10793598" cy="3863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B4B2E-BE20-C191-02E3-4E4C1DD3AD87}"/>
              </a:ext>
            </a:extLst>
          </p:cNvPr>
          <p:cNvSpPr/>
          <p:nvPr/>
        </p:nvSpPr>
        <p:spPr>
          <a:xfrm>
            <a:off x="548640" y="3810000"/>
            <a:ext cx="10805160" cy="642257"/>
          </a:xfrm>
          <a:prstGeom prst="rect">
            <a:avLst/>
          </a:prstGeom>
          <a:solidFill>
            <a:schemeClr val="accent1">
              <a:alpha val="2567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91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7E9D-9602-4C02-2C0A-32BE872B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F0778-2677-DDA5-391B-3EA86D2D2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69FDD-C3B2-0A91-FD41-3AB5F025E4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91EDF-26DF-2F2F-A135-77F446DD35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F2166-313B-C3C1-AC0D-4993D9CA0E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17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D0688-14AC-4F0A-968A-B5E40395B828}"/>
              </a:ext>
            </a:extLst>
          </p:cNvPr>
          <p:cNvSpPr txBox="1"/>
          <p:nvPr/>
        </p:nvSpPr>
        <p:spPr>
          <a:xfrm>
            <a:off x="0" y="1311304"/>
            <a:ext cx="4662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0.8</a:t>
            </a:r>
          </a:p>
          <a:p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-0.8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-0.8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 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41083-4113-4A08-0C87-F3E9354F46CC}"/>
              </a:ext>
            </a:extLst>
          </p:cNvPr>
          <p:cNvSpPr txBox="1"/>
          <p:nvPr/>
        </p:nvSpPr>
        <p:spPr>
          <a:xfrm>
            <a:off x="7862326" y="3720973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9CBFE-4D8B-D042-446F-0C6E972CA29B}"/>
              </a:ext>
            </a:extLst>
          </p:cNvPr>
          <p:cNvSpPr txBox="1"/>
          <p:nvPr/>
        </p:nvSpPr>
        <p:spPr>
          <a:xfrm>
            <a:off x="10947877" y="3777552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1C81712-FBBC-A6BE-186A-7B722505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17" y="991146"/>
            <a:ext cx="3483455" cy="2486617"/>
          </a:xfrm>
          <a:prstGeom prst="rect">
            <a:avLst/>
          </a:prstGeom>
        </p:spPr>
      </p:pic>
      <p:pic>
        <p:nvPicPr>
          <p:cNvPr id="17" name="Picture 16" descr="A black and white line with numbers&#10;&#10;AI-generated content may be incorrect.">
            <a:extLst>
              <a:ext uri="{FF2B5EF4-FFF2-40B4-BE49-F238E27FC236}">
                <a16:creationId xmlns:a16="http://schemas.microsoft.com/office/drawing/2014/main" id="{1BE50FB0-3EAC-B499-1E3A-D7D69BA7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7" y="3205349"/>
            <a:ext cx="3483455" cy="50310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1820AF-7DB8-C676-2E87-09FEB245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0" y="4207022"/>
            <a:ext cx="11766298" cy="1657641"/>
          </a:xfrm>
          <a:prstGeom prst="rect">
            <a:avLst/>
          </a:prstGeom>
        </p:spPr>
      </p:pic>
      <p:pic>
        <p:nvPicPr>
          <p:cNvPr id="11" name="Picture 10" descr="A graph of different colors and sizes&#10;&#10;AI-generated content may be incorrect.">
            <a:extLst>
              <a:ext uri="{FF2B5EF4-FFF2-40B4-BE49-F238E27FC236}">
                <a16:creationId xmlns:a16="http://schemas.microsoft.com/office/drawing/2014/main" id="{62A1627E-A02C-9288-10F0-5F857101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31" y="982428"/>
            <a:ext cx="3445378" cy="2446572"/>
          </a:xfrm>
          <a:prstGeom prst="rect">
            <a:avLst/>
          </a:prstGeom>
        </p:spPr>
      </p:pic>
      <p:pic>
        <p:nvPicPr>
          <p:cNvPr id="15" name="Picture 14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5ABF0623-B345-B6CA-8A5A-67E114A4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92" y="3170194"/>
            <a:ext cx="3483455" cy="5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7B00-90FB-D6C6-CDA5-A9B911C19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DDB2BB-EFA9-ECCF-4756-25F16129FF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LH channel: Z bkg estimation(run3)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0E4D2-CC60-9AE6-B2FE-6C3867A9A35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FE578-84F8-4FFA-3C48-04D24B5F00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0E9DE-34A6-A092-1A17-8317FB230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18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8FAAD-CA84-EFDA-9140-9A5486AB9D95}"/>
              </a:ext>
            </a:extLst>
          </p:cNvPr>
          <p:cNvSpPr txBox="1"/>
          <p:nvPr/>
        </p:nvSpPr>
        <p:spPr>
          <a:xfrm>
            <a:off x="0" y="1311304"/>
            <a:ext cx="4662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HH pre-selection(drop Mtt reco cut)</a:t>
            </a:r>
            <a:br>
              <a:rPr lang="en-CN" sz="2400" dirty="0"/>
            </a:br>
            <a:r>
              <a:rPr lang="en-CN" sz="2400" dirty="0"/>
              <a:t>dRtt &lt;= 0.8</a:t>
            </a:r>
          </a:p>
          <a:p>
            <a:br>
              <a:rPr lang="en-CN" sz="2400" dirty="0"/>
            </a:br>
            <a:r>
              <a:rPr lang="en-CN" sz="2400" dirty="0"/>
              <a:t>CR:</a:t>
            </a:r>
            <a:r>
              <a:rPr lang="zh-CN" altLang="en-US" sz="2400" dirty="0"/>
              <a:t> </a:t>
            </a:r>
            <a:r>
              <a:rPr lang="en-US" altLang="zh-CN" sz="2400" dirty="0"/>
              <a:t>C1N2 score &lt; -0.8</a:t>
            </a:r>
            <a:br>
              <a:rPr lang="en-US" sz="2400" dirty="0"/>
            </a:br>
            <a:r>
              <a:rPr lang="en-US" sz="2400" dirty="0"/>
              <a:t>VR: </a:t>
            </a:r>
            <a:r>
              <a:rPr lang="en-US" altLang="zh-CN" sz="2400" dirty="0"/>
              <a:t>-0.8</a:t>
            </a:r>
            <a:r>
              <a:rPr lang="zh-CN" altLang="en-US" sz="2400" dirty="0"/>
              <a:t> </a:t>
            </a:r>
            <a:r>
              <a:rPr lang="en-US" altLang="zh-CN" sz="2400" dirty="0"/>
              <a:t>&lt; C1N2 score &lt; 0.9 </a:t>
            </a:r>
            <a:endParaRPr lang="en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BECE4-14BD-3AD0-491C-D80D95E54E5E}"/>
              </a:ext>
            </a:extLst>
          </p:cNvPr>
          <p:cNvSpPr txBox="1"/>
          <p:nvPr/>
        </p:nvSpPr>
        <p:spPr>
          <a:xfrm>
            <a:off x="8019174" y="3404187"/>
            <a:ext cx="58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dRtt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AE5CF-313A-E595-D7F3-6AB9FB922C65}"/>
              </a:ext>
            </a:extLst>
          </p:cNvPr>
          <p:cNvSpPr txBox="1"/>
          <p:nvPr/>
        </p:nvSpPr>
        <p:spPr>
          <a:xfrm>
            <a:off x="10975585" y="3456733"/>
            <a:ext cx="12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C1N2 score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5F11FE-30AC-CD6A-1B7A-0414789E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4" y="4729717"/>
            <a:ext cx="10523262" cy="1395942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03474044-A6B8-C984-F17E-820B8193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05" y="980070"/>
            <a:ext cx="3212916" cy="2156957"/>
          </a:xfrm>
          <a:prstGeom prst="rect">
            <a:avLst/>
          </a:prstGeom>
        </p:spPr>
      </p:pic>
      <p:pic>
        <p:nvPicPr>
          <p:cNvPr id="15" name="Picture 14" descr="A black and white line with numbers&#10;&#10;AI-generated content may be incorrect.">
            <a:extLst>
              <a:ext uri="{FF2B5EF4-FFF2-40B4-BE49-F238E27FC236}">
                <a16:creationId xmlns:a16="http://schemas.microsoft.com/office/drawing/2014/main" id="{53D33DB1-F803-4842-6C43-46B2E97D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404" y="3004917"/>
            <a:ext cx="3212917" cy="451816"/>
          </a:xfrm>
          <a:prstGeom prst="rect">
            <a:avLst/>
          </a:prstGeom>
        </p:spPr>
      </p:pic>
      <p:pic>
        <p:nvPicPr>
          <p:cNvPr id="20" name="Picture 19" descr="A diagram of a number of people&#10;&#10;AI-generated content may be incorrect.">
            <a:extLst>
              <a:ext uri="{FF2B5EF4-FFF2-40B4-BE49-F238E27FC236}">
                <a16:creationId xmlns:a16="http://schemas.microsoft.com/office/drawing/2014/main" id="{265DD3AB-6349-BDEA-F7AC-AA5C0FFD7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085" y="973420"/>
            <a:ext cx="3212915" cy="2168592"/>
          </a:xfrm>
          <a:prstGeom prst="rect">
            <a:avLst/>
          </a:prstGeom>
        </p:spPr>
      </p:pic>
      <p:pic>
        <p:nvPicPr>
          <p:cNvPr id="23" name="Picture 22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1E3DD2D3-16BC-3B6B-9B15-0036495F2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84" y="3000575"/>
            <a:ext cx="3212915" cy="4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54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D75DD-E954-4D75-0DBE-22C254FE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855B8-5332-F459-F18E-E810960D9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estimation(run2)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C8D44-BE99-964A-5288-F81EA77F53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92DD4-70B2-B283-1EFC-421378D0FA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53ED9-DEA0-6CC8-6575-5F5C77F456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19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110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721E68ED-6AA5-13BE-233C-C67542670072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E3C60-64B9-D789-13E8-5B535F3338CC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F53C0-90A2-C440-610A-5DFFBA020E49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3" name="Picture 12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6BF33455-E904-C6A6-D5B1-7221FE12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561797"/>
            <a:ext cx="10576560" cy="1445810"/>
          </a:xfrm>
          <a:prstGeom prst="rect">
            <a:avLst/>
          </a:prstGeom>
        </p:spPr>
      </p:pic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DE990DE-E955-04C0-1AA2-D6EAE681E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130" y="1320134"/>
            <a:ext cx="3003550" cy="2150747"/>
          </a:xfrm>
          <a:prstGeom prst="rect">
            <a:avLst/>
          </a:prstGeom>
        </p:spPr>
      </p:pic>
      <p:pic>
        <p:nvPicPr>
          <p:cNvPr id="17" name="Picture 16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383D4A00-CD8B-CDD0-914C-91106CFB9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130" y="3307087"/>
            <a:ext cx="3026836" cy="582630"/>
          </a:xfrm>
          <a:prstGeom prst="rect">
            <a:avLst/>
          </a:prstGeom>
        </p:spPr>
      </p:pic>
      <p:pic>
        <p:nvPicPr>
          <p:cNvPr id="19" name="Picture 1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1B6C1C6-B5CE-8E80-0CC9-429FCA323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103" y="1320135"/>
            <a:ext cx="2949657" cy="2108866"/>
          </a:xfrm>
          <a:prstGeom prst="rect">
            <a:avLst/>
          </a:prstGeom>
        </p:spPr>
      </p:pic>
      <p:pic>
        <p:nvPicPr>
          <p:cNvPr id="23" name="Picture 22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DABBFE8A-B5C5-282F-52E0-7A9C48AA6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045" y="3194585"/>
            <a:ext cx="2967715" cy="5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4ADE3-3A52-230A-7D51-E737F3FC7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Status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52720-0C40-B2D3-1ADB-8E686C4731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3D0F-C869-2F98-B707-42FCF4CA3F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52ACD-2958-E979-1F08-2DABF2FC6F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1E9B-6495-55DD-34F0-FAB865EC87DD}"/>
              </a:ext>
            </a:extLst>
          </p:cNvPr>
          <p:cNvSpPr txBox="1"/>
          <p:nvPr/>
        </p:nvSpPr>
        <p:spPr>
          <a:xfrm>
            <a:off x="680484" y="1371600"/>
            <a:ext cx="5595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VV CR/VR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run2 and run3 then Update B</a:t>
            </a:r>
            <a:r>
              <a:rPr lang="en-CN" dirty="0"/>
              <a:t>kg estimation(Done)</a:t>
            </a:r>
            <a:br>
              <a:rPr lang="en-CN" dirty="0"/>
            </a:br>
            <a:endParaRPr lang="en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support-note(Ongoing)</a:t>
            </a:r>
          </a:p>
        </p:txBody>
      </p:sp>
    </p:spTree>
    <p:extLst>
      <p:ext uri="{BB962C8B-B14F-4D97-AF65-F5344CB8AC3E}">
        <p14:creationId xmlns:p14="http://schemas.microsoft.com/office/powerpoint/2010/main" val="26178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E128-75C9-5540-B6EF-A0414B18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06BFC7-53B6-88E5-C2BB-FD993700E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LH</a:t>
            </a:r>
            <a:r>
              <a:rPr lang="zh-CN" altLang="en-US" dirty="0"/>
              <a:t> </a:t>
            </a:r>
            <a:r>
              <a:rPr lang="en-US" altLang="zh-CN" dirty="0"/>
              <a:t>channel: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 err="1"/>
              <a:t>bkg</a:t>
            </a:r>
            <a:r>
              <a:rPr lang="zh-CN" altLang="en-US" dirty="0"/>
              <a:t> </a:t>
            </a:r>
            <a:r>
              <a:rPr lang="en-US" altLang="zh-CN" dirty="0"/>
              <a:t>estimation(run3)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2181E-E9C9-744B-7D00-E0793B0F8A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EE63B-FD1B-E76F-F52D-06C0559CFE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80B3B-AE25-237C-2369-222671466B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20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18090E-D227-4C4A-603B-54DAC299156A}"/>
                  </a:ext>
                </a:extLst>
              </p:cNvPr>
              <p:cNvSpPr txBox="1"/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000" dirty="0"/>
                  <a:t>HH pre-selection(remove bVeto and add bJets &gt; 0)</a:t>
                </a:r>
                <a:br>
                  <a:rPr lang="en-CN" sz="2000" dirty="0"/>
                </a:br>
                <a:endParaRPr lang="en-CN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𝑡𝑎𝑢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110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2C5A05-7E46-05BD-42C7-B46E552E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1446"/>
                <a:ext cx="5417317" cy="1015663"/>
              </a:xfrm>
              <a:prstGeom prst="rect">
                <a:avLst/>
              </a:prstGeom>
              <a:blipFill>
                <a:blip r:embed="rId3"/>
                <a:stretch>
                  <a:fillRect l="-1171" t="-3750" r="-234"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89ECF1BB-9721-FBFA-162A-641BA577CBE5}"/>
              </a:ext>
            </a:extLst>
          </p:cNvPr>
          <p:cNvSpPr/>
          <p:nvPr/>
        </p:nvSpPr>
        <p:spPr>
          <a:xfrm rot="15105710">
            <a:off x="2919186" y="1553363"/>
            <a:ext cx="695937" cy="187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E094-EC23-CF72-EAEC-23304551142F}"/>
              </a:ext>
            </a:extLst>
          </p:cNvPr>
          <p:cNvSpPr txBox="1"/>
          <p:nvPr/>
        </p:nvSpPr>
        <p:spPr>
          <a:xfrm>
            <a:off x="3011921" y="192285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Orthogonal with 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0E118-F8A2-75A1-C4A1-F65F2AF7513F}"/>
              </a:ext>
            </a:extLst>
          </p:cNvPr>
          <p:cNvSpPr txBox="1"/>
          <p:nvPr/>
        </p:nvSpPr>
        <p:spPr>
          <a:xfrm>
            <a:off x="41841" y="2808087"/>
            <a:ext cx="3539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CR: C1N2 score &lt; -0.8</a:t>
            </a:r>
          </a:p>
          <a:p>
            <a:r>
              <a:rPr lang="en-CN" sz="2400" dirty="0"/>
              <a:t>VR: -0.8 &lt; C1N2 score &lt; 1.0</a:t>
            </a:r>
          </a:p>
        </p:txBody>
      </p:sp>
      <p:pic>
        <p:nvPicPr>
          <p:cNvPr id="14" name="Picture 13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4DFCEF8-1C3D-5DCF-040F-650171966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558" y="991244"/>
            <a:ext cx="3245345" cy="2353767"/>
          </a:xfrm>
          <a:prstGeom prst="rect">
            <a:avLst/>
          </a:prstGeom>
        </p:spPr>
      </p:pic>
      <p:pic>
        <p:nvPicPr>
          <p:cNvPr id="18" name="Picture 17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A229BBFA-EB55-5501-0D57-A8FD93C1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553" y="3063371"/>
            <a:ext cx="3225354" cy="626871"/>
          </a:xfrm>
          <a:prstGeom prst="rect">
            <a:avLst/>
          </a:prstGeom>
        </p:spPr>
      </p:pic>
      <p:pic>
        <p:nvPicPr>
          <p:cNvPr id="21" name="Picture 20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F7F7D9AF-E9A0-649D-2AEE-209781AFF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355" y="934659"/>
            <a:ext cx="3134147" cy="2237977"/>
          </a:xfrm>
          <a:prstGeom prst="rect">
            <a:avLst/>
          </a:prstGeom>
        </p:spPr>
      </p:pic>
      <p:pic>
        <p:nvPicPr>
          <p:cNvPr id="24" name="Picture 23" descr="A graph of numbers and crosses&#10;&#10;AI-generated content may be incorrect.">
            <a:extLst>
              <a:ext uri="{FF2B5EF4-FFF2-40B4-BE49-F238E27FC236}">
                <a16:creationId xmlns:a16="http://schemas.microsoft.com/office/drawing/2014/main" id="{761F1AF8-EF64-DC4D-7E4D-4225D1A82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355" y="2914514"/>
            <a:ext cx="3124637" cy="626871"/>
          </a:xfrm>
          <a:prstGeom prst="rect">
            <a:avLst/>
          </a:prstGeom>
        </p:spPr>
      </p:pic>
      <p:pic>
        <p:nvPicPr>
          <p:cNvPr id="12" name="Picture 11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A778D3BB-1776-8F42-35BF-7073ADDCF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" y="4490583"/>
            <a:ext cx="10643643" cy="14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D3E618-9B0C-E226-6F8F-21422574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Distribution Check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E934-5CDD-A117-23F7-D03BB81A0C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FE660-5B3A-58BC-371A-3DD1C5CA7A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EF69-0BC7-9CF1-119A-7CE9310D21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21</a:t>
            </a:fld>
            <a:endParaRPr lang="en-CN" dirty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51D1CA-E245-BC4F-BA63-98F88922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5" y="1544782"/>
            <a:ext cx="2989352" cy="2143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BC582-EC1D-4890-9AD9-E5B6E13865D1}"/>
              </a:ext>
            </a:extLst>
          </p:cNvPr>
          <p:cNvSpPr txBox="1"/>
          <p:nvPr/>
        </p:nvSpPr>
        <p:spPr>
          <a:xfrm>
            <a:off x="651164" y="1163782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run2</a:t>
            </a:r>
          </a:p>
        </p:txBody>
      </p:sp>
      <p:pic>
        <p:nvPicPr>
          <p:cNvPr id="10" name="Picture 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0ED898BD-F3DE-6842-B1CB-DE143B91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54" y="1544782"/>
            <a:ext cx="2991719" cy="214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24DED-9EF7-8CFC-DA6E-D1AF335F4903}"/>
              </a:ext>
            </a:extLst>
          </p:cNvPr>
          <p:cNvSpPr txBox="1"/>
          <p:nvPr/>
        </p:nvSpPr>
        <p:spPr>
          <a:xfrm>
            <a:off x="3735977" y="1175450"/>
            <a:ext cx="13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TCR run3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/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𝑡𝑎𝑢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𝑀𝐸𝑇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AA29A3-1FEE-7D6B-3173-E9004391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759" y="3699537"/>
                <a:ext cx="19413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5CB143-DB7C-BF2B-07CB-165A8DE40A34}"/>
              </a:ext>
            </a:extLst>
          </p:cNvPr>
          <p:cNvSpPr txBox="1"/>
          <p:nvPr/>
        </p:nvSpPr>
        <p:spPr>
          <a:xfrm>
            <a:off x="7574183" y="1163782"/>
            <a:ext cx="289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</a:t>
            </a:r>
            <a:r>
              <a:rPr lang="en-US" dirty="0" err="1"/>
              <a:t>Mtt_reco</a:t>
            </a:r>
            <a:r>
              <a:rPr lang="en-US" dirty="0"/>
              <a:t> to [10,130]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F257D-4DD5-036C-1AE9-4E8FE3B81675}"/>
              </a:ext>
            </a:extLst>
          </p:cNvPr>
          <p:cNvSpPr txBox="1"/>
          <p:nvPr/>
        </p:nvSpPr>
        <p:spPr>
          <a:xfrm>
            <a:off x="7574183" y="93755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</a:t>
            </a:r>
          </a:p>
        </p:txBody>
      </p:sp>
      <p:pic>
        <p:nvPicPr>
          <p:cNvPr id="16" name="Picture 1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C6FE363-D086-8440-A447-B1BC71B48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19" y="1741236"/>
            <a:ext cx="2436762" cy="1750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7919E0-5A10-ACC4-14DB-61E90B0FFBC5}"/>
              </a:ext>
            </a:extLst>
          </p:cNvPr>
          <p:cNvSpPr txBox="1"/>
          <p:nvPr/>
        </p:nvSpPr>
        <p:spPr>
          <a:xfrm>
            <a:off x="7594821" y="1378583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534ADEA-18AB-BFBB-7BB8-C8514C084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470" y="1692092"/>
            <a:ext cx="2422530" cy="17369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D70309-4653-4526-F2E2-D0870FCBBAF5}"/>
              </a:ext>
            </a:extLst>
          </p:cNvPr>
          <p:cNvSpPr txBox="1"/>
          <p:nvPr/>
        </p:nvSpPr>
        <p:spPr>
          <a:xfrm>
            <a:off x="9982200" y="137190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41962A1-7FD9-9C21-4094-8B3631E22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82" y="4396627"/>
            <a:ext cx="2555538" cy="1833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5D22F9-DE17-90B2-E541-E888DD093ACA}"/>
              </a:ext>
            </a:extLst>
          </p:cNvPr>
          <p:cNvSpPr txBox="1"/>
          <p:nvPr/>
        </p:nvSpPr>
        <p:spPr>
          <a:xfrm>
            <a:off x="621943" y="383096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channel </a:t>
            </a:r>
          </a:p>
        </p:txBody>
      </p:sp>
      <p:pic>
        <p:nvPicPr>
          <p:cNvPr id="6" name="Picture 5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5CBA759-A845-2DD2-B7B6-E6A18C0E6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355" y="4430648"/>
            <a:ext cx="2555538" cy="1827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F215B-BC80-39B3-6767-9F95337A6F2B}"/>
              </a:ext>
            </a:extLst>
          </p:cNvPr>
          <p:cNvSpPr txBox="1"/>
          <p:nvPr/>
        </p:nvSpPr>
        <p:spPr>
          <a:xfrm>
            <a:off x="651164" y="40854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76E5E-6C3E-2F82-7CB3-90A89BD8D5DD}"/>
              </a:ext>
            </a:extLst>
          </p:cNvPr>
          <p:cNvSpPr txBox="1"/>
          <p:nvPr/>
        </p:nvSpPr>
        <p:spPr>
          <a:xfrm>
            <a:off x="3497810" y="405720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282033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9A71C3-BE20-8FB3-9BAC-CDE9710F5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Cross-Check FF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8B93C-F6D1-01C1-4A0C-3B5FCB9B3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E1021-2F6E-58A6-E3DF-B128BBB576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2E4E7-A5E7-D20E-4003-2BF28F1FEB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22</a:t>
            </a:fld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4F53-8DBB-78F4-2028-8FDA428D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B5E03-7B49-1D7D-C105-D6505C6A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9488AA-97E2-BB60-F729-03662BE07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8DF0BB-4227-8770-AC79-A274317C9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f a running graph&#10;&#10;AI-generated content may be incorrect.">
            <a:extLst>
              <a:ext uri="{FF2B5EF4-FFF2-40B4-BE49-F238E27FC236}">
                <a16:creationId xmlns:a16="http://schemas.microsoft.com/office/drawing/2014/main" id="{5D983A93-2AB6-809E-D9D1-AB89449E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088" y="3656254"/>
            <a:ext cx="2738704" cy="1969107"/>
          </a:xfrm>
          <a:prstGeom prst="rect">
            <a:avLst/>
          </a:prstGeom>
        </p:spPr>
      </p:pic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491AA77-92FA-273C-1B28-28C98356C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0EF649F-9B73-87F2-E013-547E4C62D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  <p:pic>
        <p:nvPicPr>
          <p:cNvPr id="18" name="Picture 17" descr="A graph of a running graph&#10;&#10;AI-generated content may be incorrect.">
            <a:extLst>
              <a:ext uri="{FF2B5EF4-FFF2-40B4-BE49-F238E27FC236}">
                <a16:creationId xmlns:a16="http://schemas.microsoft.com/office/drawing/2014/main" id="{839AFDDE-EB97-5E0A-ECFC-5BCAD164ED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010" y="3656254"/>
            <a:ext cx="2818721" cy="2042755"/>
          </a:xfrm>
          <a:prstGeom prst="rect">
            <a:avLst/>
          </a:prstGeom>
        </p:spPr>
      </p:pic>
      <p:pic>
        <p:nvPicPr>
          <p:cNvPr id="20" name="Picture 19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7E6F4A35-E769-217B-4902-A214F8755B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912" y="3658837"/>
            <a:ext cx="2818721" cy="20401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B72563-32DF-CF33-0207-9C2744175685}"/>
              </a:ext>
            </a:extLst>
          </p:cNvPr>
          <p:cNvSpPr txBox="1"/>
          <p:nvPr/>
        </p:nvSpPr>
        <p:spPr>
          <a:xfrm>
            <a:off x="936011" y="2196364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CN" dirty="0"/>
              <a:t>y result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A889E-FD27-7386-C730-10CFC66C2B7A}"/>
              </a:ext>
            </a:extLst>
          </p:cNvPr>
          <p:cNvSpPr txBox="1"/>
          <p:nvPr/>
        </p:nvSpPr>
        <p:spPr>
          <a:xfrm>
            <a:off x="725376" y="4361410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CN" dirty="0"/>
              <a:t>enyi’s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83866-A527-D078-ACD6-FEE892E20244}"/>
              </a:ext>
            </a:extLst>
          </p:cNvPr>
          <p:cNvSpPr txBox="1"/>
          <p:nvPr/>
        </p:nvSpPr>
        <p:spPr>
          <a:xfrm>
            <a:off x="599289" y="5584699"/>
            <a:ext cx="760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value for first two bins and different in last bin for different rebin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strategy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dirty="0">
                <a:solidFill>
                  <a:srgbClr val="000000"/>
                </a:solidFill>
              </a:rPr>
              <a:t>I check FF with same </a:t>
            </a:r>
            <a:r>
              <a:rPr lang="en-US" dirty="0" err="1">
                <a:solidFill>
                  <a:srgbClr val="000000"/>
                </a:solidFill>
              </a:rPr>
              <a:t>rebin</a:t>
            </a:r>
            <a:r>
              <a:rPr lang="en-US" dirty="0">
                <a:solidFill>
                  <a:srgbClr val="000000"/>
                </a:solidFill>
              </a:rPr>
              <a:t> method in case, it turns out we are the same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707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8BE8-8AC4-E8FF-29EA-97EF27DC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0D535-F880-ED94-47ED-5D846C4CA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Fake Factor for Run2 and Run3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3C70C-583B-8DDC-0010-F8CD4036CC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8798E-28B3-C6D7-8CDE-64CEAB3578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2B40-B367-DDF8-E4B8-15CFC32CA1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23</a:t>
            </a:fld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A678E-6834-5D4D-200F-FE1A5A70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515807" y="990553"/>
            <a:ext cx="1969106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6D2CD-0EA6-42AD-2002-D3ED3FA7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50287" y="3404499"/>
            <a:ext cx="1969106" cy="2743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26B-A4E4-D3BC-6702-56D008FAA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83048" y="3404500"/>
            <a:ext cx="1969106" cy="2743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B6678D-FA6D-86E4-FDAD-60EF632A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15807" y="3404499"/>
            <a:ext cx="1969106" cy="27432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406DFE-1063-F0D7-6C85-B11013FCAFCA}"/>
              </a:ext>
            </a:extLst>
          </p:cNvPr>
          <p:cNvSpPr txBox="1"/>
          <p:nvPr/>
        </p:nvSpPr>
        <p:spPr>
          <a:xfrm>
            <a:off x="92765" y="1192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Selection: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3728AD-8546-9649-10E3-F71ED9385232}"/>
                  </a:ext>
                </a:extLst>
              </p:cNvPr>
              <p:cNvSpPr txBox="1"/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B39CB-EA8E-62B4-336A-D395DEB78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48" y="970515"/>
                <a:ext cx="13728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367C4B-31C6-B045-7FBE-DC662981B31E}"/>
                  </a:ext>
                </a:extLst>
              </p:cNvPr>
              <p:cNvSpPr txBox="1"/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|&lt;1.37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9B5E7-BC54-8CD1-9AB3-DBEB6F2A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47" y="1008268"/>
                <a:ext cx="167738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463FFE-9EFC-A7B3-F2FC-B25214506D73}"/>
                  </a:ext>
                </a:extLst>
              </p:cNvPr>
              <p:cNvSpPr txBox="1"/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.52&lt;|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|&lt;2.5</m:t>
                    </m:r>
                  </m:oMath>
                </a14:m>
                <a:r>
                  <a:rPr lang="en-CN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ACA9E-A57C-4EE4-890E-AF3F6F18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503" y="1008268"/>
                <a:ext cx="18537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10A933-61FD-7202-EABF-37B9CAAA83E9}"/>
              </a:ext>
            </a:extLst>
          </p:cNvPr>
          <p:cNvCxnSpPr/>
          <p:nvPr/>
        </p:nvCxnSpPr>
        <p:spPr>
          <a:xfrm>
            <a:off x="5993027" y="3791546"/>
            <a:ext cx="1037968" cy="44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6C59E4-49E8-B7FC-9F25-B4883F456B0D}"/>
              </a:ext>
            </a:extLst>
          </p:cNvPr>
          <p:cNvSpPr txBox="1"/>
          <p:nvPr/>
        </p:nvSpPr>
        <p:spPr>
          <a:xfrm>
            <a:off x="4434840" y="3384461"/>
            <a:ext cx="333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 small bump show in the last bin</a:t>
            </a:r>
          </a:p>
        </p:txBody>
      </p:sp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37EF0AC-7E57-475E-0095-26386BF748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6995" y="1396476"/>
            <a:ext cx="2722718" cy="1969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75F621-BBB8-848E-26A7-F8E19AF5AC26}"/>
              </a:ext>
            </a:extLst>
          </p:cNvPr>
          <p:cNvSpPr txBox="1"/>
          <p:nvPr/>
        </p:nvSpPr>
        <p:spPr>
          <a:xfrm>
            <a:off x="92765" y="1537802"/>
            <a:ext cx="328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nBaseTau == 1</a:t>
            </a:r>
          </a:p>
          <a:p>
            <a:r>
              <a:rPr lang="en-CN" dirty="0"/>
              <a:t>nBaseLep &gt;= 1, SigLep &gt;= 1</a:t>
            </a:r>
            <a:br>
              <a:rPr lang="en-CN" dirty="0"/>
            </a:br>
            <a:r>
              <a:rPr lang="en-CN" dirty="0"/>
              <a:t>MET trigger, MET &gt;= 200</a:t>
            </a:r>
          </a:p>
          <a:p>
            <a:r>
              <a:rPr lang="en-CN" dirty="0"/>
              <a:t>Same-Signal(</a:t>
            </a:r>
            <a:r>
              <a:rPr lang="en-US" dirty="0"/>
              <a:t>Orthogonal</a:t>
            </a:r>
            <a:r>
              <a:rPr lang="zh-CN" altLang="en-US" dirty="0"/>
              <a:t> </a:t>
            </a:r>
            <a:r>
              <a:rPr lang="en-US" altLang="zh-CN" dirty="0"/>
              <a:t>with SR</a:t>
            </a:r>
            <a:r>
              <a:rPr lang="en-CN" dirty="0"/>
              <a:t>)</a:t>
            </a:r>
            <a:br>
              <a:rPr lang="en-CN" dirty="0"/>
            </a:br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ID: nMediumTau == 1</a:t>
            </a:r>
            <a:br>
              <a:rPr lang="en-CN" dirty="0"/>
            </a:br>
            <a:r>
              <a:rPr lang="en-CN" dirty="0"/>
              <a:t>antiID: nMediumTau &lt; 1</a:t>
            </a:r>
          </a:p>
        </p:txBody>
      </p:sp>
      <p:pic>
        <p:nvPicPr>
          <p:cNvPr id="14" name="Picture 1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8D467C3-339D-83B9-266C-32BC5D32E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217" y="1459892"/>
            <a:ext cx="2738037" cy="1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AA1-1C1D-7B4D-B74F-A3C2063A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7BF-BB49-7BCA-195A-3A4BCD4F4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8CD61-0ED9-20F5-C8C1-2FA650C0CE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785A-C720-F863-2DEF-DB984B72FC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E21A7-18B3-EEFF-A2A0-0B8305F85D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24</a:t>
            </a:fld>
            <a:endParaRPr lang="en-CN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251D36-6B3D-C8E8-9B44-A3A55C51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6" y="1571995"/>
            <a:ext cx="2363156" cy="16981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00AAE414-27E9-6A8A-5CD0-35021586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14" y="1597711"/>
            <a:ext cx="2363156" cy="1698147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ED31C006-2E91-76AE-BDB6-EF1B9018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728" y="1571993"/>
            <a:ext cx="2363156" cy="1698147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E485CB76-F409-2FC3-97AD-5448291E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219" y="1571992"/>
            <a:ext cx="2363156" cy="1698147"/>
          </a:xfrm>
          <a:prstGeom prst="rect">
            <a:avLst/>
          </a:prstGeom>
        </p:spPr>
      </p:pic>
      <p:pic>
        <p:nvPicPr>
          <p:cNvPr id="15" name="Picture 14" descr="A graph of different colors&#10;&#10;Description automatically generated">
            <a:extLst>
              <a:ext uri="{FF2B5EF4-FFF2-40B4-BE49-F238E27FC236}">
                <a16:creationId xmlns:a16="http://schemas.microsoft.com/office/drawing/2014/main" id="{4C3E7699-DD8A-0FE1-5130-135D230D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710" y="1571991"/>
            <a:ext cx="2363156" cy="1698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CD4D2-FD3E-9A13-BAF3-219AD7137A04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pic>
        <p:nvPicPr>
          <p:cNvPr id="18" name="Picture 1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A9019E8-9E23-3C87-4FB1-96F928A99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21" y="3936021"/>
            <a:ext cx="2363156" cy="1698147"/>
          </a:xfrm>
          <a:prstGeom prst="rect">
            <a:avLst/>
          </a:prstGeom>
        </p:spPr>
      </p:pic>
      <p:pic>
        <p:nvPicPr>
          <p:cNvPr id="20" name="Picture 19" descr="A diagram of a number of data&#10;&#10;Description automatically generated">
            <a:extLst>
              <a:ext uri="{FF2B5EF4-FFF2-40B4-BE49-F238E27FC236}">
                <a16:creationId xmlns:a16="http://schemas.microsoft.com/office/drawing/2014/main" id="{D8C382E9-96EB-E084-9BBC-A60531B49F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556" y="3936020"/>
            <a:ext cx="2363156" cy="1698147"/>
          </a:xfrm>
          <a:prstGeom prst="rect">
            <a:avLst/>
          </a:prstGeom>
        </p:spPr>
      </p:pic>
      <p:pic>
        <p:nvPicPr>
          <p:cNvPr id="22" name="Picture 2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3447AEC-8F23-116E-F2C4-81F94245B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691" y="3936020"/>
            <a:ext cx="2363155" cy="1698147"/>
          </a:xfrm>
          <a:prstGeom prst="rect">
            <a:avLst/>
          </a:prstGeom>
        </p:spPr>
      </p:pic>
      <p:pic>
        <p:nvPicPr>
          <p:cNvPr id="24" name="Picture 23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3F8C04A2-7A65-7AC1-E2A3-23407E9D21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936020"/>
            <a:ext cx="2363155" cy="1698147"/>
          </a:xfrm>
          <a:prstGeom prst="rect">
            <a:avLst/>
          </a:prstGeom>
        </p:spPr>
      </p:pic>
      <p:pic>
        <p:nvPicPr>
          <p:cNvPr id="26" name="Picture 2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F675E62B-CB6E-9B1A-A0BD-1E87BD9E47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8783" y="3936019"/>
            <a:ext cx="2363155" cy="16981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3C02B8-032E-EA1F-B3BF-1F272E1FF9EF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</p:spTree>
    <p:extLst>
      <p:ext uri="{BB962C8B-B14F-4D97-AF65-F5344CB8AC3E}">
        <p14:creationId xmlns:p14="http://schemas.microsoft.com/office/powerpoint/2010/main" val="365980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36E0-F719-424B-94AE-68979CD4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988ADE-67A2-4E96-4024-ACBC3C7B0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Pre-Selection(HH)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1F36E-9C86-97D6-493A-07621E7025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92EE5-B1FD-1390-7434-DFA489D98C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3923-098F-30BF-6927-7C0B77F381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25</a:t>
            </a:fld>
            <a:endParaRPr lang="en-CN" dirty="0"/>
          </a:p>
        </p:txBody>
      </p:sp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98800796-72B3-D094-446C-CB4905B4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80" y="1385438"/>
            <a:ext cx="2904614" cy="2087235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D17094B7-24E8-D187-AE50-2FFBBC7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52" y="1385438"/>
            <a:ext cx="2904614" cy="2087235"/>
          </a:xfrm>
          <a:prstGeom prst="rect">
            <a:avLst/>
          </a:prstGeom>
        </p:spPr>
      </p:pic>
      <p:pic>
        <p:nvPicPr>
          <p:cNvPr id="11" name="Picture 10" descr="A graph of different colors&#10;&#10;Description automatically generated">
            <a:extLst>
              <a:ext uri="{FF2B5EF4-FFF2-40B4-BE49-F238E27FC236}">
                <a16:creationId xmlns:a16="http://schemas.microsoft.com/office/drawing/2014/main" id="{4B7B9077-7CB2-17BE-20F1-FAC25C79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24" y="1385438"/>
            <a:ext cx="2904614" cy="2087235"/>
          </a:xfrm>
          <a:prstGeom prst="rect">
            <a:avLst/>
          </a:prstGeo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15D806AE-C2D1-A3E9-5AF2-B89BD2B8A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6" y="1385439"/>
            <a:ext cx="2904614" cy="20872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F962E0-AACC-42E9-2FE7-237AC0A78F43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5D547-6975-AE7D-EEDF-4C99E86224A5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7" name="Picture 16" descr="A diagram of a number of data&#10;&#10;Description automatically generated">
            <a:extLst>
              <a:ext uri="{FF2B5EF4-FFF2-40B4-BE49-F238E27FC236}">
                <a16:creationId xmlns:a16="http://schemas.microsoft.com/office/drawing/2014/main" id="{77553508-462C-674F-8E97-6D1C5D81F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680" y="3824767"/>
            <a:ext cx="2904614" cy="2087235"/>
          </a:xfrm>
          <a:prstGeom prst="rect">
            <a:avLst/>
          </a:prstGeom>
        </p:spPr>
      </p:pic>
      <p:pic>
        <p:nvPicPr>
          <p:cNvPr id="19" name="Picture 18" descr="A diagram of a number of data&#10;&#10;Description automatically generated">
            <a:extLst>
              <a:ext uri="{FF2B5EF4-FFF2-40B4-BE49-F238E27FC236}">
                <a16:creationId xmlns:a16="http://schemas.microsoft.com/office/drawing/2014/main" id="{2466A77F-440F-1A72-31BE-08082CF0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160" y="3828461"/>
            <a:ext cx="2904614" cy="2087235"/>
          </a:xfrm>
          <a:prstGeom prst="rect">
            <a:avLst/>
          </a:prstGeom>
        </p:spPr>
      </p:pic>
      <p:pic>
        <p:nvPicPr>
          <p:cNvPr id="21" name="Picture 20" descr="A diagram of a number of data&#10;&#10;Description automatically generated">
            <a:extLst>
              <a:ext uri="{FF2B5EF4-FFF2-40B4-BE49-F238E27FC236}">
                <a16:creationId xmlns:a16="http://schemas.microsoft.com/office/drawing/2014/main" id="{133ACCB4-B384-2127-6E32-F1DBE9D79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024" y="3849388"/>
            <a:ext cx="2904614" cy="2087235"/>
          </a:xfrm>
          <a:prstGeom prst="rect">
            <a:avLst/>
          </a:prstGeom>
        </p:spPr>
      </p:pic>
      <p:pic>
        <p:nvPicPr>
          <p:cNvPr id="23" name="Picture 2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A580F8E-8003-8C2C-7EA0-FEF0B3AAB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96" y="3892400"/>
            <a:ext cx="2904614" cy="20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9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D182-A27F-1F00-E9FE-3C5FCBFD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3A7AB-1B71-EB90-733D-693C37C0B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(HH)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C6F59-A830-59D9-9AA7-DF8A325974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3866D-AE6C-16AE-2318-633E242E27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5A660-CE7B-5E58-3044-B5357BE893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26</a:t>
            </a:fld>
            <a:endParaRPr lang="en-CN" dirty="0"/>
          </a:p>
        </p:txBody>
      </p:sp>
      <p:pic>
        <p:nvPicPr>
          <p:cNvPr id="7" name="Picture 6" descr="A diagram of a number of different types of electrical components&#10;&#10;Description automatically generated with medium confidence">
            <a:extLst>
              <a:ext uri="{FF2B5EF4-FFF2-40B4-BE49-F238E27FC236}">
                <a16:creationId xmlns:a16="http://schemas.microsoft.com/office/drawing/2014/main" id="{6A215E95-61AD-22D7-BA04-22B22DB5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6" y="1340311"/>
            <a:ext cx="3214681" cy="2310047"/>
          </a:xfrm>
          <a:prstGeom prst="rect">
            <a:avLst/>
          </a:prstGeom>
        </p:spPr>
      </p:pic>
      <p:pic>
        <p:nvPicPr>
          <p:cNvPr id="9" name="Picture 8" descr="A graph of different colors&#10;&#10;Description automatically generated">
            <a:extLst>
              <a:ext uri="{FF2B5EF4-FFF2-40B4-BE49-F238E27FC236}">
                <a16:creationId xmlns:a16="http://schemas.microsoft.com/office/drawing/2014/main" id="{13D961BA-396B-E757-55BE-F16301FD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08" y="1340311"/>
            <a:ext cx="3214681" cy="2310047"/>
          </a:xfrm>
          <a:prstGeom prst="rect">
            <a:avLst/>
          </a:prstGeom>
        </p:spPr>
      </p:pic>
      <p:pic>
        <p:nvPicPr>
          <p:cNvPr id="11" name="Picture 1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88B99A54-2F6E-13A9-21B7-8598EDC2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30" y="1340311"/>
            <a:ext cx="3214681" cy="2310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65622C-7910-53D8-681A-DF89881D0631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E1DB5-07F3-EF70-4FE1-73F5E1A196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15" name="Picture 14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AE48874-2088-6B34-3179-18099C2E3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6" y="3841088"/>
            <a:ext cx="3214681" cy="2310047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936149DC-7251-69F5-6505-AC419EC12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07" y="3883086"/>
            <a:ext cx="3214681" cy="2310047"/>
          </a:xfrm>
          <a:prstGeom prst="rect">
            <a:avLst/>
          </a:prstGeom>
        </p:spPr>
      </p:pic>
      <p:pic>
        <p:nvPicPr>
          <p:cNvPr id="19" name="Picture 18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14A41AF5-4FD2-06B7-3C41-255B31344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30" y="3848330"/>
            <a:ext cx="3214681" cy="23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66AD-2581-69C3-E1A9-342EC7A4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63957-0DE4-1C18-53F3-E216ACFDB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41094-AE90-D6AB-4997-A8A9C09E6D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6D9E-A28D-BB01-6854-1D1B444181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0309-1EC2-FD69-852F-7CB9032A59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27</a:t>
            </a:fld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6C607-13C7-487A-4DE2-D0B3C4CFAB52}"/>
              </a:ext>
            </a:extLst>
          </p:cNvPr>
          <p:cNvSpPr txBox="1"/>
          <p:nvPr/>
        </p:nvSpPr>
        <p:spPr>
          <a:xfrm>
            <a:off x="96982" y="111062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1E9B9-5540-9AAE-54E3-7B6912BF1208}"/>
              </a:ext>
            </a:extLst>
          </p:cNvPr>
          <p:cNvSpPr txBox="1"/>
          <p:nvPr/>
        </p:nvSpPr>
        <p:spPr>
          <a:xfrm>
            <a:off x="96982" y="337844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8BEDCAF-4910-A868-FAE4-67730853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3" y="1479951"/>
            <a:ext cx="2363155" cy="1698147"/>
          </a:xfrm>
          <a:prstGeom prst="rect">
            <a:avLst/>
          </a:prstGeom>
        </p:spPr>
      </p:pic>
      <p:pic>
        <p:nvPicPr>
          <p:cNvPr id="12" name="Picture 1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3A48F86-1E9A-311F-812F-1518E2AE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77" y="1479952"/>
            <a:ext cx="2363155" cy="1698147"/>
          </a:xfrm>
          <a:prstGeom prst="rect">
            <a:avLst/>
          </a:prstGeom>
        </p:spPr>
      </p:pic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B33D150-6FD6-4F9D-402F-FE9ADFD8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73" y="1479952"/>
            <a:ext cx="2363155" cy="1698147"/>
          </a:xfrm>
          <a:prstGeom prst="rect">
            <a:avLst/>
          </a:prstGeom>
        </p:spPr>
      </p:pic>
      <p:pic>
        <p:nvPicPr>
          <p:cNvPr id="21" name="Picture 2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A6426BEF-DEC4-435B-FCB1-4965D08C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28" y="1515688"/>
            <a:ext cx="2363155" cy="1698147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87EC172-F71D-8089-2D39-3CF556040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783" y="1515688"/>
            <a:ext cx="2363155" cy="1698147"/>
          </a:xfrm>
          <a:prstGeom prst="rect">
            <a:avLst/>
          </a:prstGeom>
        </p:spPr>
      </p:pic>
      <p:pic>
        <p:nvPicPr>
          <p:cNvPr id="29" name="Picture 2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5E9EE25-2687-E757-966B-6E1DF051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25" y="3887044"/>
            <a:ext cx="2363157" cy="1698148"/>
          </a:xfrm>
          <a:prstGeom prst="rect">
            <a:avLst/>
          </a:prstGeom>
        </p:spPr>
      </p:pic>
      <p:pic>
        <p:nvPicPr>
          <p:cNvPr id="31" name="Picture 30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79A9C98-7B59-9E8C-A415-44A4798ED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880" y="3876146"/>
            <a:ext cx="2363157" cy="1698148"/>
          </a:xfrm>
          <a:prstGeom prst="rect">
            <a:avLst/>
          </a:prstGeom>
        </p:spPr>
      </p:pic>
      <p:pic>
        <p:nvPicPr>
          <p:cNvPr id="33" name="Picture 3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203A2693-D6AF-67DF-D09C-332FB669E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732" y="3876146"/>
            <a:ext cx="2363157" cy="1698148"/>
          </a:xfrm>
          <a:prstGeom prst="rect">
            <a:avLst/>
          </a:prstGeom>
        </p:spPr>
      </p:pic>
      <p:pic>
        <p:nvPicPr>
          <p:cNvPr id="35" name="Picture 3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B616697-825C-EA9F-88B5-DE0D16D75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5628" y="3877777"/>
            <a:ext cx="2363157" cy="1698148"/>
          </a:xfrm>
          <a:prstGeom prst="rect">
            <a:avLst/>
          </a:prstGeom>
        </p:spPr>
      </p:pic>
      <p:pic>
        <p:nvPicPr>
          <p:cNvPr id="37" name="Picture 3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7A579A9-49CD-2655-3FAE-2BD37EF73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8843" y="3887044"/>
            <a:ext cx="2363157" cy="16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4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3B343-7BFE-AC3A-C0BA-8719E8D3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FE4B9-1EDF-533C-A2B3-8FE625F49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011BA-7AC9-8DA9-92BD-1D6F7C3890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5ABD-825A-4831-BF9B-A65FB9A051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A44E4-1819-70B8-A4A3-3BB1357A6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28</a:t>
            </a:fld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2D8BC-6639-7661-57DC-8E86FCF66A8D}"/>
              </a:ext>
            </a:extLst>
          </p:cNvPr>
          <p:cNvSpPr txBox="1"/>
          <p:nvPr/>
        </p:nvSpPr>
        <p:spPr>
          <a:xfrm>
            <a:off x="96982" y="103334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5198C-D76E-27F8-5DF5-7781D65B4B89}"/>
              </a:ext>
            </a:extLst>
          </p:cNvPr>
          <p:cNvSpPr txBox="1"/>
          <p:nvPr/>
        </p:nvSpPr>
        <p:spPr>
          <a:xfrm>
            <a:off x="96982" y="34554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7C575474-E359-10B8-8C73-E94121A4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94" y="3832485"/>
            <a:ext cx="2904615" cy="2087236"/>
          </a:xfrm>
          <a:prstGeom prst="rect">
            <a:avLst/>
          </a:prstGeom>
        </p:spPr>
      </p:pic>
      <p:pic>
        <p:nvPicPr>
          <p:cNvPr id="12" name="Picture 11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56226F79-55D7-D5BD-D6F3-92AB89DB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65" y="3832485"/>
            <a:ext cx="2904615" cy="2087236"/>
          </a:xfrm>
          <a:prstGeom prst="rect">
            <a:avLst/>
          </a:prstGeom>
        </p:spPr>
      </p:pic>
      <p:pic>
        <p:nvPicPr>
          <p:cNvPr id="18" name="Picture 17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C7278EC2-CE86-D95A-5607-5F1104E6B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36" y="3832485"/>
            <a:ext cx="2904615" cy="2087236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BED9997-1A5B-1685-6184-7E662C8DA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09" y="3824766"/>
            <a:ext cx="2904615" cy="2087236"/>
          </a:xfrm>
          <a:prstGeom prst="rect">
            <a:avLst/>
          </a:prstGeom>
        </p:spPr>
      </p:pic>
      <p:pic>
        <p:nvPicPr>
          <p:cNvPr id="25" name="Picture 2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D50B420-6854-58C9-4C74-AD8CF20ED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323" y="1438875"/>
            <a:ext cx="2904615" cy="2087236"/>
          </a:xfrm>
          <a:prstGeom prst="rect">
            <a:avLst/>
          </a:prstGeom>
        </p:spPr>
      </p:pic>
      <p:pic>
        <p:nvPicPr>
          <p:cNvPr id="27" name="Picture 26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22C0C5B-A688-B665-9D89-E7C7AEAD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279" y="1443379"/>
            <a:ext cx="2904615" cy="2087236"/>
          </a:xfrm>
          <a:prstGeom prst="rect">
            <a:avLst/>
          </a:prstGeom>
        </p:spPr>
      </p:pic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2EA175B-08BE-BCF2-2918-2B669078D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235" y="1424594"/>
            <a:ext cx="2904615" cy="2087236"/>
          </a:xfrm>
          <a:prstGeom prst="rect">
            <a:avLst/>
          </a:prstGeom>
        </p:spPr>
      </p:pic>
      <p:pic>
        <p:nvPicPr>
          <p:cNvPr id="31" name="Picture 30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805CE9D-7D8F-5D10-461F-B05D109C6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21" y="1438875"/>
            <a:ext cx="2904615" cy="20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9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136CC-B169-7B2A-9E6F-2818524A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15D7A-92BA-652F-FE97-2FFB73B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MC modeling in Pre-Selection</a:t>
            </a:r>
            <a:r>
              <a:rPr lang="en-US" dirty="0"/>
              <a:t>(LH)</a:t>
            </a:r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CDBC6-8070-7172-8FB2-712E4503A2F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8AE54-99F4-0893-5899-61AEDD8634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F4559-D1F6-96E0-A102-CBDB18B2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29</a:t>
            </a:fld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DBA02-38EF-E86A-FC30-D94864D934F4}"/>
              </a:ext>
            </a:extLst>
          </p:cNvPr>
          <p:cNvSpPr txBox="1"/>
          <p:nvPr/>
        </p:nvSpPr>
        <p:spPr>
          <a:xfrm>
            <a:off x="235894" y="110758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DC0A-57CF-5923-DEC0-F0D7DBA71400}"/>
              </a:ext>
            </a:extLst>
          </p:cNvPr>
          <p:cNvSpPr txBox="1"/>
          <p:nvPr/>
        </p:nvSpPr>
        <p:spPr>
          <a:xfrm>
            <a:off x="235894" y="351375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ACB1C5A-F197-D1C4-CFFA-995E27E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86" y="1388373"/>
            <a:ext cx="3214681" cy="2310047"/>
          </a:xfrm>
          <a:prstGeom prst="rect">
            <a:avLst/>
          </a:prstGeom>
        </p:spPr>
      </p:pic>
      <p:pic>
        <p:nvPicPr>
          <p:cNvPr id="14" name="Picture 13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8063D346-E119-78A6-03EC-B89822D8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59" y="1399098"/>
            <a:ext cx="3214681" cy="2310047"/>
          </a:xfrm>
          <a:prstGeom prst="rect">
            <a:avLst/>
          </a:prstGeom>
        </p:spPr>
      </p:pic>
      <p:pic>
        <p:nvPicPr>
          <p:cNvPr id="18" name="Picture 1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50C5D7F-F331-9477-834E-21D90CF32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33" y="1287986"/>
            <a:ext cx="3214681" cy="2310047"/>
          </a:xfrm>
          <a:prstGeom prst="rect">
            <a:avLst/>
          </a:prstGeom>
        </p:spPr>
      </p:pic>
      <p:pic>
        <p:nvPicPr>
          <p:cNvPr id="21" name="Picture 20" descr="A diagram of a graph&#10;&#10;AI-generated content may be incorrect.">
            <a:extLst>
              <a:ext uri="{FF2B5EF4-FFF2-40B4-BE49-F238E27FC236}">
                <a16:creationId xmlns:a16="http://schemas.microsoft.com/office/drawing/2014/main" id="{15021C63-8257-47E5-4D20-745F46A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85" y="3883086"/>
            <a:ext cx="3214681" cy="2310048"/>
          </a:xfrm>
          <a:prstGeom prst="rect">
            <a:avLst/>
          </a:prstGeom>
        </p:spPr>
      </p:pic>
      <p:pic>
        <p:nvPicPr>
          <p:cNvPr id="23" name="Picture 2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D989349-B714-CAB6-14F1-4F9328342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58" y="3883086"/>
            <a:ext cx="3214681" cy="2310048"/>
          </a:xfrm>
          <a:prstGeom prst="rect">
            <a:avLst/>
          </a:prstGeom>
        </p:spPr>
      </p:pic>
      <p:pic>
        <p:nvPicPr>
          <p:cNvPr id="25" name="Picture 24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2C1EC26D-CAB0-8F3E-3444-82AEBAC5F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33" y="3698420"/>
            <a:ext cx="3214681" cy="23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3B7813-290E-3AB9-5A1F-30F9DCD46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VV CR/VR run2(LH)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D33B1-8C15-DFD3-A176-B465F5CCAF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16A99-A84C-AD3D-274F-9B8F67CB76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F01E9-B2BA-1CD1-AA02-B76FD5207B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</a:t>
            </a:fld>
            <a:endParaRPr lang="en-CN" dirty="0"/>
          </a:p>
        </p:txBody>
      </p:sp>
      <p:pic>
        <p:nvPicPr>
          <p:cNvPr id="7" name="Picture 6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38A2F89E-28A8-0524-0371-2BF16129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64" y="850492"/>
            <a:ext cx="3771900" cy="2718635"/>
          </a:xfrm>
          <a:prstGeom prst="rect">
            <a:avLst/>
          </a:prstGeom>
        </p:spPr>
      </p:pic>
      <p:pic>
        <p:nvPicPr>
          <p:cNvPr id="9" name="Picture 8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7C1687E5-151A-19F1-AEFE-A218EC9AE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63" y="3207176"/>
            <a:ext cx="3771899" cy="738939"/>
          </a:xfrm>
          <a:prstGeom prst="rect">
            <a:avLst/>
          </a:prstGeom>
        </p:spPr>
      </p:pic>
      <p:pic>
        <p:nvPicPr>
          <p:cNvPr id="11" name="Picture 10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67BDF23-BCE8-6A83-9A26-6D5ED4CB5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850492"/>
            <a:ext cx="3391691" cy="2424107"/>
          </a:xfrm>
          <a:prstGeom prst="rect">
            <a:avLst/>
          </a:prstGeom>
        </p:spPr>
      </p:pic>
      <p:pic>
        <p:nvPicPr>
          <p:cNvPr id="13" name="Picture 12" descr="A graph of numbers and arrows&#10;&#10;AI-generated content may be incorrect.">
            <a:extLst>
              <a:ext uri="{FF2B5EF4-FFF2-40B4-BE49-F238E27FC236}">
                <a16:creationId xmlns:a16="http://schemas.microsoft.com/office/drawing/2014/main" id="{4B231AD3-42BA-9167-8365-C29F97C9C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223" y="3070615"/>
            <a:ext cx="3391691" cy="676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4FA8A7-EB01-7016-C5F0-62DA3E65E67E}"/>
              </a:ext>
            </a:extLst>
          </p:cNvPr>
          <p:cNvSpPr txBox="1"/>
          <p:nvPr/>
        </p:nvSpPr>
        <p:spPr>
          <a:xfrm>
            <a:off x="9357360" y="3610469"/>
            <a:ext cx="302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fter apply VV score cut at 0.7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CA3EE-3050-3669-D351-B22B39351694}"/>
              </a:ext>
            </a:extLst>
          </p:cNvPr>
          <p:cNvSpPr txBox="1"/>
          <p:nvPr/>
        </p:nvSpPr>
        <p:spPr>
          <a:xfrm>
            <a:off x="5697430" y="3798522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oor estimation in high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B0369-9232-5B53-EC8D-6024E17B828E}"/>
              </a:ext>
            </a:extLst>
          </p:cNvPr>
          <p:cNvSpPr txBox="1"/>
          <p:nvPr/>
        </p:nvSpPr>
        <p:spPr>
          <a:xfrm>
            <a:off x="363071" y="1385047"/>
            <a:ext cx="29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Pre-selection + VV score &gt; 0.7</a:t>
            </a:r>
            <a:br>
              <a:rPr lang="en-CN"/>
            </a:br>
            <a:r>
              <a:rPr lang="en-CN" dirty="0"/>
              <a:t>CR:  C1N2 score &lt; -0.6</a:t>
            </a:r>
          </a:p>
          <a:p>
            <a:r>
              <a:rPr lang="en-CN" dirty="0"/>
              <a:t>VR: -0.6 &lt; C1N2 score &lt; 0.9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62217D-4366-AA6C-70E1-367DF118C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03" y="4493216"/>
            <a:ext cx="10637253" cy="14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CB13-5ADD-DFD9-BD02-F92A9557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C57CD8-D7E2-96B3-16D8-3B1B81778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C1N2 SR(HH and 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40D10-A78E-8DA8-D430-6D901853C7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06B66-3BD9-5B4F-11AA-03782C7F35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82496-3E8B-DDFB-B047-9AD985A235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30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E72B1-7DD6-9ECF-148D-2F271AFF0129}"/>
              </a:ext>
            </a:extLst>
          </p:cNvPr>
          <p:cNvSpPr txBox="1"/>
          <p:nvPr/>
        </p:nvSpPr>
        <p:spPr>
          <a:xfrm>
            <a:off x="59381" y="1104405"/>
            <a:ext cx="1232850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CN" dirty="0"/>
              <a:t>nput sample: </a:t>
            </a:r>
          </a:p>
          <a:p>
            <a:r>
              <a:rPr lang="en-CN" dirty="0"/>
              <a:t>	bkg: run2 bkg sample passed pre-selection(HH/LH)</a:t>
            </a:r>
            <a:br>
              <a:rPr lang="en-CN" dirty="0"/>
            </a:br>
            <a:r>
              <a:rPr lang="en-CN" dirty="0"/>
              <a:t>	sig: 100_70, 120_90, 140_90(only run2)</a:t>
            </a:r>
          </a:p>
          <a:p>
            <a:br>
              <a:rPr lang="en-CN" dirty="0"/>
            </a:br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</a:t>
            </a:r>
            <a:br>
              <a:rPr lang="en-CN" dirty="0"/>
            </a:br>
            <a:r>
              <a:rPr lang="en-CN" dirty="0"/>
              <a:t>	HH: Ntrees = 300, MaxDepth = 6, MinNodeSize = 1%, Learning rate = 0.05</a:t>
            </a:r>
          </a:p>
          <a:p>
            <a:r>
              <a:rPr lang="en-CN" dirty="0"/>
              <a:t>	LH:  Ntrees = 200, MaxDepth = 6, MinNodeSize = 1%, Learning rate = 0.05</a:t>
            </a:r>
          </a:p>
          <a:p>
            <a:endParaRPr lang="en-CN" dirty="0"/>
          </a:p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abs(physics weight)</a:t>
            </a:r>
          </a:p>
          <a:p>
            <a:endParaRPr lang="en-CN" dirty="0"/>
          </a:p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105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4373-79FF-CC89-00A3-F7F49CE6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233B0-890B-DAA1-D251-A7A75FAAA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BDT distribution for LH and HH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689B0-783E-3046-DD28-8462C96C45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1EEF1-1D08-1072-CF03-A3A2AD959D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F85C-1F22-5AA3-A8C9-69D4F92769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31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FA867-3221-0C98-E5D9-E2A1BA610F08}"/>
              </a:ext>
            </a:extLst>
          </p:cNvPr>
          <p:cNvSpPr txBox="1"/>
          <p:nvPr/>
        </p:nvSpPr>
        <p:spPr>
          <a:xfrm>
            <a:off x="344384" y="157941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53F16-E0C5-5DF3-754D-3EF362B43143}"/>
              </a:ext>
            </a:extLst>
          </p:cNvPr>
          <p:cNvSpPr txBox="1"/>
          <p:nvPr/>
        </p:nvSpPr>
        <p:spPr>
          <a:xfrm>
            <a:off x="344384" y="413063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run3</a:t>
            </a:r>
          </a:p>
        </p:txBody>
      </p: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7ED5F6C-BD09-36B9-BD58-DA0EEE3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17" y="3797207"/>
            <a:ext cx="3077870" cy="22117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196BD-06B2-B183-83BA-F3FCF58987DF}"/>
              </a:ext>
            </a:extLst>
          </p:cNvPr>
          <p:cNvSpPr txBox="1"/>
          <p:nvPr/>
        </p:nvSpPr>
        <p:spPr>
          <a:xfrm>
            <a:off x="3075709" y="10094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BC57-3241-3073-0109-8BA4AEA52864}"/>
              </a:ext>
            </a:extLst>
          </p:cNvPr>
          <p:cNvSpPr txBox="1"/>
          <p:nvPr/>
        </p:nvSpPr>
        <p:spPr>
          <a:xfrm>
            <a:off x="8596918" y="10094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670A2C3-F30A-A5DA-EBCB-27E15254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29" y="1378735"/>
            <a:ext cx="3077870" cy="2211736"/>
          </a:xfrm>
          <a:prstGeom prst="rect">
            <a:avLst/>
          </a:prstGeom>
        </p:spPr>
      </p:pic>
      <p:pic>
        <p:nvPicPr>
          <p:cNvPr id="15" name="Picture 14" descr="A graph of a number of different colors&#10;&#10;AI-generated content may be incorrect.">
            <a:extLst>
              <a:ext uri="{FF2B5EF4-FFF2-40B4-BE49-F238E27FC236}">
                <a16:creationId xmlns:a16="http://schemas.microsoft.com/office/drawing/2014/main" id="{1EBF18D3-BFB9-94D9-8934-806CBB3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43" y="3797206"/>
            <a:ext cx="3077870" cy="2211735"/>
          </a:xfrm>
          <a:prstGeom prst="rect">
            <a:avLst/>
          </a:prstGeom>
        </p:spPr>
      </p:pic>
      <p:pic>
        <p:nvPicPr>
          <p:cNvPr id="17" name="Picture 1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FFB58D80-0E0D-5BC2-0B41-40A2EC200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43" y="1411768"/>
            <a:ext cx="3077870" cy="22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1860D-E0A6-D929-4B2F-65C01EB7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E0F53A-136C-7397-640C-9C761585D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VV CR/VR run3(LH)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BB357-D6B1-61B9-E565-53A86108DF8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10C96-5072-FF1B-4629-98E71D37BD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BCF0C-F82A-F6FD-8EBF-DCB6E2DD03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4</a:t>
            </a:fld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6E6B1-22F1-93C9-22A0-D59C65983544}"/>
              </a:ext>
            </a:extLst>
          </p:cNvPr>
          <p:cNvSpPr txBox="1"/>
          <p:nvPr/>
        </p:nvSpPr>
        <p:spPr>
          <a:xfrm>
            <a:off x="9072350" y="3307839"/>
            <a:ext cx="302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CN" dirty="0"/>
              <a:t>fter apply VV score cut at 0.7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51A0F9-64F0-934F-82CF-04ABE0A5A7AF}"/>
              </a:ext>
            </a:extLst>
          </p:cNvPr>
          <p:cNvSpPr txBox="1"/>
          <p:nvPr/>
        </p:nvSpPr>
        <p:spPr>
          <a:xfrm>
            <a:off x="5697430" y="3386541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oor estimation in high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13C66-327A-FCEC-6A3A-8A7B319BB06F}"/>
              </a:ext>
            </a:extLst>
          </p:cNvPr>
          <p:cNvSpPr txBox="1"/>
          <p:nvPr/>
        </p:nvSpPr>
        <p:spPr>
          <a:xfrm>
            <a:off x="215153" y="1139215"/>
            <a:ext cx="29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+ VV score &gt; 0.7</a:t>
            </a:r>
            <a:br>
              <a:rPr lang="en-CN" dirty="0"/>
            </a:br>
            <a:r>
              <a:rPr lang="en-CN" dirty="0"/>
              <a:t>CR:  C1N2 score &lt; ?</a:t>
            </a:r>
          </a:p>
          <a:p>
            <a:r>
              <a:rPr lang="en-CN" dirty="0"/>
              <a:t>VR: ? &lt; C1N2 score &lt; 0.9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48CC28-9A62-921B-21BB-8D571438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58" y="3713893"/>
            <a:ext cx="8251042" cy="2420718"/>
          </a:xfrm>
          <a:prstGeom prst="rect">
            <a:avLst/>
          </a:prstGeom>
        </p:spPr>
      </p:pic>
      <p:pic>
        <p:nvPicPr>
          <p:cNvPr id="12" name="Picture 11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3F0613D4-EB15-5B36-A381-D8DD9628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42" y="953575"/>
            <a:ext cx="2962158" cy="2127686"/>
          </a:xfrm>
          <a:prstGeom prst="rect">
            <a:avLst/>
          </a:prstGeom>
        </p:spPr>
      </p:pic>
      <p:pic>
        <p:nvPicPr>
          <p:cNvPr id="19" name="Picture 18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F0E0A496-E065-10C4-2404-4C4A8ABD9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442" y="2830186"/>
            <a:ext cx="2962158" cy="571644"/>
          </a:xfrm>
          <a:prstGeom prst="rect">
            <a:avLst/>
          </a:prstGeom>
        </p:spPr>
      </p:pic>
      <p:pic>
        <p:nvPicPr>
          <p:cNvPr id="24" name="Picture 23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74887AFD-3A69-A9B0-9499-94437A862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249" y="929753"/>
            <a:ext cx="2913170" cy="2086344"/>
          </a:xfrm>
          <a:prstGeom prst="rect">
            <a:avLst/>
          </a:prstGeom>
        </p:spPr>
      </p:pic>
      <p:pic>
        <p:nvPicPr>
          <p:cNvPr id="26" name="Picture 25" descr="A graph of numbers and symbols&#10;&#10;AI-generated content may be incorrect.">
            <a:extLst>
              <a:ext uri="{FF2B5EF4-FFF2-40B4-BE49-F238E27FC236}">
                <a16:creationId xmlns:a16="http://schemas.microsoft.com/office/drawing/2014/main" id="{CB1A55B3-4C70-311F-41B3-630E79B71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249" y="2724354"/>
            <a:ext cx="2913169" cy="58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E0FB7-031E-85F8-DE09-83F827912179}"/>
              </a:ext>
            </a:extLst>
          </p:cNvPr>
          <p:cNvSpPr txBox="1"/>
          <p:nvPr/>
        </p:nvSpPr>
        <p:spPr>
          <a:xfrm>
            <a:off x="1335186" y="3285366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[-1,1]-&gt;[0,20]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1A09F-C2E3-AE2A-44A6-1DFF32AC9024}"/>
              </a:ext>
            </a:extLst>
          </p:cNvPr>
          <p:cNvSpPr txBox="1"/>
          <p:nvPr/>
        </p:nvSpPr>
        <p:spPr>
          <a:xfrm>
            <a:off x="8525405" y="42218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A7A3E-FC11-D728-0C64-6471B538A6E8}"/>
              </a:ext>
            </a:extLst>
          </p:cNvPr>
          <p:cNvSpPr txBox="1"/>
          <p:nvPr/>
        </p:nvSpPr>
        <p:spPr>
          <a:xfrm>
            <a:off x="8482393" y="488461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1D8C7-A8F2-7BBB-DECF-91E19B286664}"/>
              </a:ext>
            </a:extLst>
          </p:cNvPr>
          <p:cNvSpPr txBox="1"/>
          <p:nvPr/>
        </p:nvSpPr>
        <p:spPr>
          <a:xfrm>
            <a:off x="8482393" y="547745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-0.4</a:t>
            </a:r>
          </a:p>
        </p:txBody>
      </p:sp>
    </p:spTree>
    <p:extLst>
      <p:ext uri="{BB962C8B-B14F-4D97-AF65-F5344CB8AC3E}">
        <p14:creationId xmlns:p14="http://schemas.microsoft.com/office/powerpoint/2010/main" val="103464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102E-316B-41BD-CB70-9F2A48F2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735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6491-9C00-5E6B-CD98-C81D8567F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0B1A8-1F61-0AE5-6101-41F3A71C62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8C9FE-B897-8A6D-85D1-AA33B9DDBB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6C450-200F-0C63-9ED6-58D4A24AC3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6</a:t>
            </a:fld>
            <a:endParaRPr lang="en-C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7FD146-10AE-6050-4CB4-93CD68BB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1358311"/>
            <a:ext cx="7772400" cy="2210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1C545-7E33-C40E-A054-8C39D6F068CE}"/>
              </a:ext>
            </a:extLst>
          </p:cNvPr>
          <p:cNvSpPr txBox="1"/>
          <p:nvPr/>
        </p:nvSpPr>
        <p:spPr>
          <a:xfrm>
            <a:off x="629392" y="1068779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run2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42616-C9EB-3F78-B435-15667A1C13D9}"/>
              </a:ext>
            </a:extLst>
          </p:cNvPr>
          <p:cNvSpPr txBox="1"/>
          <p:nvPr/>
        </p:nvSpPr>
        <p:spPr>
          <a:xfrm>
            <a:off x="629392" y="3489327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run2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6A92AD-378D-25ED-F118-F693C5E0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2" y="3776152"/>
            <a:ext cx="6044540" cy="23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B2E1B-130C-8B14-1486-8F32B132CC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  <a:p>
            <a:endParaRPr lang="en-C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32E44-E8C4-400A-7A30-BE9C6498A5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C799F-433F-2633-3BEE-19C15E4D9F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3B76C-635A-D849-02D9-FAC59BD128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7</a:t>
            </a:fld>
            <a:endParaRPr lang="en-CN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418207-B1E0-6C31-6335-C7DD9FE8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60112"/>
            <a:ext cx="7772400" cy="2009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F67A6C-1DAF-4E76-38A0-C2B5703E7C50}"/>
              </a:ext>
            </a:extLst>
          </p:cNvPr>
          <p:cNvSpPr txBox="1"/>
          <p:nvPr/>
        </p:nvSpPr>
        <p:spPr>
          <a:xfrm>
            <a:off x="548640" y="101222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run3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E720A-A546-74CA-ECBC-DF9BBC930BAF}"/>
              </a:ext>
            </a:extLst>
          </p:cNvPr>
          <p:cNvSpPr txBox="1"/>
          <p:nvPr/>
        </p:nvSpPr>
        <p:spPr>
          <a:xfrm>
            <a:off x="548640" y="3244334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run3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E1A20-94AC-05AE-E5F6-EFDFC202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534457"/>
            <a:ext cx="7249490" cy="25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3046-F7F4-3867-E757-6AD92D9C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A11547-DEBB-065E-3090-8C63B083E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35069A-C12F-8A8C-40BA-3326D27DDC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5D630-2713-0353-6DA1-DA7248F8A7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8EFDD-9547-D3A9-9C80-50A6C9E22C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8</a:t>
            </a:fld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356CA-D3F7-12DA-961E-1E4D8CD95D0E}"/>
              </a:ext>
            </a:extLst>
          </p:cNvPr>
          <p:cNvSpPr txBox="1"/>
          <p:nvPr/>
        </p:nvSpPr>
        <p:spPr>
          <a:xfrm>
            <a:off x="629392" y="106877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run2 sample with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888DD-500A-F074-D476-C51AAD8E539B}"/>
              </a:ext>
            </a:extLst>
          </p:cNvPr>
          <p:cNvSpPr txBox="1"/>
          <p:nvPr/>
        </p:nvSpPr>
        <p:spPr>
          <a:xfrm>
            <a:off x="548640" y="359065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run2 sample without cut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4501A7-9D00-5F52-DA71-D229C78E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4217"/>
            <a:ext cx="7118268" cy="224787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D10AEF-1CB9-C561-DAD7-ABD55BDD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959988"/>
            <a:ext cx="6724847" cy="21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13299C-0EFE-E18B-BEC2-C21C9B7CB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SR bkg info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E6189-1091-B226-8715-51B3DFE18A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7BB6CE-BDB7-3C49-B4AA-F804515E81AA}" type="datetime4">
              <a:rPr lang="en-US" smtClean="0"/>
              <a:t>August 25, 2025</a:t>
            </a:fld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AFCF3-2A74-9262-CC87-AFAE5F7B41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Group Meeting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2007A-6073-928E-BE69-5153055AA8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C1E5D09-D0CD-3B41-8B56-2E7897C824AD}" type="slidenum">
              <a:rPr lang="en-CN" smtClean="0"/>
              <a:pPr/>
              <a:t>9</a:t>
            </a:fld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4DB18-1E75-878F-5DCB-8B586EFFD9C4}"/>
              </a:ext>
            </a:extLst>
          </p:cNvPr>
          <p:cNvSpPr txBox="1"/>
          <p:nvPr/>
        </p:nvSpPr>
        <p:spPr>
          <a:xfrm>
            <a:off x="629392" y="92627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run3 sample with cut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88C784-B958-9EF3-C000-A47A56BA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2" y="1295610"/>
            <a:ext cx="7772400" cy="2397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4C107-E260-84B2-CB48-93638A4B18FC}"/>
              </a:ext>
            </a:extLst>
          </p:cNvPr>
          <p:cNvSpPr txBox="1"/>
          <p:nvPr/>
        </p:nvSpPr>
        <p:spPr>
          <a:xfrm>
            <a:off x="545914" y="369302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run3 sample without cut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19331C-4D25-2090-0791-992CB796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2" y="4062356"/>
            <a:ext cx="6708920" cy="21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63*128"/>
  <p:tag name="TABLE_ENDDRAG_RECT" val="697*43*263*1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7535</TotalTime>
  <Words>1373</Words>
  <Application>Microsoft Macintosh PowerPoint</Application>
  <PresentationFormat>Widescreen</PresentationFormat>
  <Paragraphs>290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IHEP SUSY Group Meeting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廖诚鑫</dc:creator>
  <cp:lastModifiedBy>A1145</cp:lastModifiedBy>
  <cp:revision>449</cp:revision>
  <dcterms:created xsi:type="dcterms:W3CDTF">2025-07-07T13:30:29Z</dcterms:created>
  <dcterms:modified xsi:type="dcterms:W3CDTF">2025-08-25T07:19:31Z</dcterms:modified>
</cp:coreProperties>
</file>